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tags/tag1.xml" ContentType="application/vnd.openxmlformats-officedocument.presentationml.tags+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7" r:id="rId1"/>
  </p:sldMasterIdLst>
  <p:notesMasterIdLst>
    <p:notesMasterId r:id="rId45"/>
  </p:notesMasterIdLst>
  <p:sldIdLst>
    <p:sldId id="256" r:id="rId2"/>
    <p:sldId id="257" r:id="rId3"/>
    <p:sldId id="313" r:id="rId4"/>
    <p:sldId id="314" r:id="rId5"/>
    <p:sldId id="315" r:id="rId6"/>
    <p:sldId id="316" r:id="rId7"/>
    <p:sldId id="322" r:id="rId8"/>
    <p:sldId id="321" r:id="rId9"/>
    <p:sldId id="259" r:id="rId10"/>
    <p:sldId id="260" r:id="rId11"/>
    <p:sldId id="261" r:id="rId12"/>
    <p:sldId id="262" r:id="rId13"/>
    <p:sldId id="264" r:id="rId14"/>
    <p:sldId id="265" r:id="rId15"/>
    <p:sldId id="323" r:id="rId16"/>
    <p:sldId id="324" r:id="rId17"/>
    <p:sldId id="267" r:id="rId18"/>
    <p:sldId id="272" r:id="rId19"/>
    <p:sldId id="317" r:id="rId20"/>
    <p:sldId id="325" r:id="rId21"/>
    <p:sldId id="326" r:id="rId22"/>
    <p:sldId id="295" r:id="rId23"/>
    <p:sldId id="296" r:id="rId24"/>
    <p:sldId id="318" r:id="rId25"/>
    <p:sldId id="309" r:id="rId26"/>
    <p:sldId id="319" r:id="rId27"/>
    <p:sldId id="300" r:id="rId28"/>
    <p:sldId id="310" r:id="rId29"/>
    <p:sldId id="275" r:id="rId30"/>
    <p:sldId id="290" r:id="rId31"/>
    <p:sldId id="291" r:id="rId32"/>
    <p:sldId id="303" r:id="rId33"/>
    <p:sldId id="304" r:id="rId34"/>
    <p:sldId id="320" r:id="rId35"/>
    <p:sldId id="332" r:id="rId36"/>
    <p:sldId id="327" r:id="rId37"/>
    <p:sldId id="308" r:id="rId38"/>
    <p:sldId id="312" r:id="rId39"/>
    <p:sldId id="328" r:id="rId40"/>
    <p:sldId id="329" r:id="rId41"/>
    <p:sldId id="330" r:id="rId42"/>
    <p:sldId id="331" r:id="rId43"/>
    <p:sldId id="288"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00" d="100"/>
          <a:sy n="100" d="100"/>
        </p:scale>
        <p:origin x="-58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043D9-A891-C548-B7E7-658F5233586A}" type="datetimeFigureOut">
              <a:rPr lang="en-US" smtClean="0"/>
              <a:pPr/>
              <a:t>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B76021-8944-AD40-8513-EDA69AABBB7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588116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A5682-F7F7-364C-AA5A-D6BCA58BEFBF}" type="slidenum">
              <a:rPr lang="en-US"/>
              <a:pPr/>
              <a:t>2</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E13C3B-B364-B747-8B20-6D497405908A}" type="slidenum">
              <a:rPr lang="en-US"/>
              <a:pPr/>
              <a:t>13</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685800" y="4341813"/>
            <a:ext cx="5486400" cy="4116387"/>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E97BD5-EF56-C94B-8138-C4988B17213C}" type="slidenum">
              <a:rPr lang="en-US"/>
              <a:pPr/>
              <a:t>14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685800" y="4341813"/>
            <a:ext cx="5486400" cy="4116387"/>
          </a:xfrm>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6D0F22-C4E5-D247-B30C-B6405E8F6E42}" type="slidenum">
              <a:rPr lang="en-US"/>
              <a:pPr/>
              <a:t>15</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685800" y="4341813"/>
            <a:ext cx="5486400" cy="4116387"/>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E47699-F3A0-5E41-A355-E971019865A2}" type="slidenum">
              <a:rPr lang="en-US"/>
              <a:pPr/>
              <a:t>16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xfrm>
            <a:off x="685800" y="4341813"/>
            <a:ext cx="5486400" cy="4116387"/>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6FF3D2-E7ED-0543-8FF1-15B8653159E1}" type="slidenum">
              <a:rPr lang="en-US"/>
              <a:pPr/>
              <a:t>17</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685800" y="4341813"/>
            <a:ext cx="5486400" cy="4116387"/>
          </a:xfrm>
        </p:spPr>
        <p:txBody>
          <a:bodyPr/>
          <a:lstStyle/>
          <a:p>
            <a:r>
              <a:rPr lang="en-US" dirty="0" smtClean="0"/>
              <a:t>Mirrored the overall sample except for no trans in focus group,</a:t>
            </a:r>
            <a:r>
              <a:rPr lang="en-US" baseline="0" dirty="0" smtClean="0"/>
              <a:t> larger sample more racially/ethnically diverse overall but focus group had more AA (both in female group), greater diversity in sexual orientation self-identification in focus group sample</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B8EEC-6522-0749-B1E3-649041B0180B}" type="slidenum">
              <a:rPr lang="en-US"/>
              <a:pPr/>
              <a:t>18</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69668-27C4-964D-AC33-ECFCA63B7F06}" type="slidenum">
              <a:rPr lang="en-US"/>
              <a:pPr/>
              <a:t>19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1E79D8-2084-2E4F-9DD8-F38539F2E95D}" type="slidenum">
              <a:rPr lang="en-US"/>
              <a:pPr/>
              <a:t>20</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1654B9-F821-064D-BD35-58FE786F03B1}" type="slidenum">
              <a:rPr lang="en-US"/>
              <a:pPr/>
              <a:t>21</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Silence and invisibility</a:t>
            </a:r>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DC32F4-054B-2242-ABC7-6B5D7D541BB1}" type="slidenum">
              <a:rPr lang="en-US"/>
              <a:pPr/>
              <a:t>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Because the youth may not be “out” to family and friends, they say that they may endure abuse because reporting it may result in having to tell their parents about their relationship. Telling parents may result in being cut off financially, being kicked out of the home, or a disconnection from family members.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Being unable to express one’s identity—whether in a heterosexual or same sex relationship may also lead to expressions of violence.</a:t>
            </a:r>
            <a:r>
              <a:rPr lang="en-US" dirty="0" smtClean="0"/>
              <a:t> </a:t>
            </a:r>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“Internalized homophobia” may lead to feeling the need to hide or deny one’s sexual orientation in an attempt to fit into a heterosexual norm. Within this context, individuals continually negotiate the degree to which they are “out” in the world.  Being in a same sex relationship means considering a partner’s “out” status and the affect this status may have on you.  Differences here may create tensions within couples.</a:t>
            </a:r>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E479D0-26FF-9A4A-B69A-585C46FD0BC1}" type="slidenum">
              <a:rPr lang="en-US"/>
              <a:pPr/>
              <a:t>29</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en-US" sz="1200" kern="1200" dirty="0" smtClean="0">
                <a:solidFill>
                  <a:schemeClr val="tx1"/>
                </a:solidFill>
                <a:latin typeface="+mn-lt"/>
                <a:ea typeface="+mn-ea"/>
                <a:cs typeface="+mn-cs"/>
              </a:rPr>
              <a:t>Being in a same sex relationship may reinforce a status as “other” such that these youth often feel marginalized, disconnected, and even targeted. Resisting this otherness can be so important as to lead to abusive or violent behavior. One woman described her anger that emerged as her girlfriend expressed an interest in dressing in more stereotypical male ways. She feared that being seen with a more masculine partner would expose her as “other.”</a:t>
            </a:r>
            <a:r>
              <a:rPr lang="en-US" dirty="0" smtClean="0"/>
              <a:t> </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Participants, both male and female, described a process of negotiating socially prescribed gender roles as a reason for conflict, sometimes contributing to violence in same-sex partnerships.  This included gender role or expression conflicts, changes in or fluidity of gender roles, need for one partner to assert a dominant role and the association between being dominant and abusive.</a:t>
            </a:r>
            <a:r>
              <a:rPr lang="en-US" dirty="0" smtClean="0"/>
              <a:t> </a:t>
            </a:r>
            <a:r>
              <a:rPr lang="en-US" sz="1200" kern="1200" dirty="0" smtClean="0">
                <a:solidFill>
                  <a:schemeClr val="tx1"/>
                </a:solidFill>
                <a:latin typeface="+mn-lt"/>
                <a:ea typeface="+mn-ea"/>
                <a:cs typeface="+mn-cs"/>
              </a:rPr>
              <a:t>Related to this, some participants attributed violence to being the means by which one partner asserts his or her dominant role in the relationship to fit gender stereotypes.</a:t>
            </a:r>
            <a:r>
              <a:rPr lang="en-US" dirty="0" smtClean="0"/>
              <a:t> </a:t>
            </a:r>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Fluidity of gender expression</a:t>
            </a:r>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Females asserted the idea that between two females there is an assumption of a shared connection with which comes the expectation that they should automatically understand each other, limiting the need for communication or the need to explain themselves to one another.  The female participants expressed that when this does not occur within the relationship, tensions develop which sometimes lead to abuse.</a:t>
            </a:r>
            <a:r>
              <a:rPr lang="en-US" dirty="0" smtClean="0"/>
              <a:t> </a:t>
            </a:r>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Participants, however, also articulated that these factors may manifest themselves differently and/or more intensely in same-sex relationships than they do in heterosexual dating relationships.</a:t>
            </a:r>
            <a:endParaRPr lang="en-US" dirty="0"/>
          </a:p>
        </p:txBody>
      </p:sp>
      <p:sp>
        <p:nvSpPr>
          <p:cNvPr id="4" name="Slide Number Placeholder 3"/>
          <p:cNvSpPr>
            <a:spLocks noGrp="1"/>
          </p:cNvSpPr>
          <p:nvPr>
            <p:ph type="sldNum" sz="quarter" idx="10"/>
          </p:nvPr>
        </p:nvSpPr>
        <p:spPr/>
        <p:txBody>
          <a:bodyPr/>
          <a:lstStyle/>
          <a:p>
            <a:fld id="{FFB76021-8944-AD40-8513-EDA69AABBB79}" type="slidenum">
              <a:rPr lang="en-US" smtClean="0"/>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2893C6-721B-DF4C-A0AE-BB3016055539}" type="slidenum">
              <a:rPr lang="en-US"/>
              <a:pPr/>
              <a:t>36</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F8AECE-E35B-0345-BB57-0C409D7388F1}" type="slidenum">
              <a:rPr lang="en-US"/>
              <a:pPr/>
              <a:t>39</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139A29-A2E6-744A-B20E-953A5E65455E}" type="slidenum">
              <a:rPr lang="en-US"/>
              <a:pPr/>
              <a:t>6</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E7C6E4-50DA-CA4E-A4ED-45451E7329FD}" type="slidenum">
              <a:rPr lang="en-US"/>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F59C8-7B3F-884A-B40A-EB2E8055D475}" type="slidenum">
              <a:rPr lang="en-US"/>
              <a:pPr/>
              <a:t>42</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BD463-9E80-B446-8DCC-5984E11160EB}" type="slidenum">
              <a:rPr lang="en-US"/>
              <a:pPr/>
              <a:t>43</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D81BF2-2ECA-6747-A993-FD2878BE2BB7}" type="slidenum">
              <a:rPr lang="en-US"/>
              <a:pPr/>
              <a:t>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685800" y="4341813"/>
            <a:ext cx="5486400" cy="4116387"/>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87D20-777E-6840-A706-8B3EEF2E6CA0}" type="slidenum">
              <a:rPr lang="en-US"/>
              <a:pPr/>
              <a:t>8</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685800" y="4341813"/>
            <a:ext cx="5486400" cy="4116387"/>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5E755-B1B3-2742-991B-CEC7D63CC6F7}" type="slidenum">
              <a:rPr lang="en-US"/>
              <a:pPr/>
              <a:t>9</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smtClean="0"/>
              <a:t>Adverse mental and physical</a:t>
            </a:r>
            <a:r>
              <a:rPr lang="en-US" baseline="0" dirty="0" smtClean="0"/>
              <a:t> health outcomes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594F5F-8DAF-5B45-9702-9FB3DB571A0C}" type="slidenum">
              <a:rPr lang="en-US"/>
              <a:pPr/>
              <a:t>10</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685800" y="4341813"/>
            <a:ext cx="5486400" cy="4116387"/>
          </a:xfrm>
        </p:spPr>
        <p:txBody>
          <a:bodyPr/>
          <a:lstStyle/>
          <a:p>
            <a:r>
              <a:rPr lang="en-US" dirty="0" smtClean="0"/>
              <a:t>Significant risk behaviors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560BBD-0C18-2647-8467-9A070946BDE2}"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685800" y="4341813"/>
            <a:ext cx="5486400" cy="4116387"/>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99C013-C4DC-9744-84FE-0CC241D67626}" type="slidenum">
              <a:rPr lang="en-US"/>
              <a:pPr/>
              <a:t>12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685800" y="4341813"/>
            <a:ext cx="5486400" cy="4116387"/>
          </a:xfrm>
        </p:spPr>
        <p:txBody>
          <a:bodyPr/>
          <a:lstStyle/>
          <a:p>
            <a:r>
              <a:rPr lang="en-US" dirty="0" smtClean="0"/>
              <a:t>Increased risk compared to their</a:t>
            </a:r>
            <a:r>
              <a:rPr lang="en-US" baseline="0" dirty="0" smtClean="0"/>
              <a:t> heterosexual counterparts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E8102883-B688-DC4E-976F-F095F4F9A5F6}"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2883-B688-DC4E-976F-F095F4F9A5F6}"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E102-1556-9347-AFA7-C8B95A4D16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2883-B688-DC4E-976F-F095F4F9A5F6}"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E102-1556-9347-AFA7-C8B95A4D16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E8102883-B688-DC4E-976F-F095F4F9A5F6}"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E102-1556-9347-AFA7-C8B95A4D1633}"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E8102883-B688-DC4E-976F-F095F4F9A5F6}"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BE102-1556-9347-AFA7-C8B95A4D1633}"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8102883-B688-DC4E-976F-F095F4F9A5F6}" type="datetimeFigureOut">
              <a:rPr lang="en-US" smtClean="0"/>
              <a:pPr/>
              <a:t>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BE102-1556-9347-AFA7-C8B95A4D1633}"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8102883-B688-DC4E-976F-F095F4F9A5F6}" type="datetimeFigureOut">
              <a:rPr lang="en-US" smtClean="0"/>
              <a:pPr/>
              <a:t>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BE102-1556-9347-AFA7-C8B95A4D1633}"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E8102883-B688-DC4E-976F-F095F4F9A5F6}" type="datetimeFigureOut">
              <a:rPr lang="en-US" smtClean="0"/>
              <a:pPr/>
              <a:t>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BE102-1556-9347-AFA7-C8B95A4D1633}"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02883-B688-DC4E-976F-F095F4F9A5F6}" type="datetimeFigureOut">
              <a:rPr lang="en-US" smtClean="0"/>
              <a:pPr/>
              <a:t>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BE102-1556-9347-AFA7-C8B95A4D16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E8102883-B688-DC4E-976F-F095F4F9A5F6}" type="datetimeFigureOut">
              <a:rPr lang="en-US" smtClean="0"/>
              <a:pPr/>
              <a:t>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BE102-1556-9347-AFA7-C8B95A4D1633}"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E8102883-B688-DC4E-976F-F095F4F9A5F6}" type="datetimeFigureOut">
              <a:rPr lang="en-US" smtClean="0"/>
              <a:pPr/>
              <a:t>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BE102-1556-9347-AFA7-C8B95A4D1633}"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E8102883-B688-DC4E-976F-F095F4F9A5F6}" type="datetimeFigureOut">
              <a:rPr lang="en-US" smtClean="0"/>
              <a:pPr/>
              <a:t>1/7/15</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97CBE102-1556-9347-AFA7-C8B95A4D16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17900" y="4889873"/>
            <a:ext cx="5120640" cy="1345827"/>
          </a:xfrm>
        </p:spPr>
        <p:txBody>
          <a:bodyPr/>
          <a:lstStyle/>
          <a:p>
            <a:r>
              <a:rPr lang="en-US" dirty="0" smtClean="0"/>
              <a:t>Dr. Tameka </a:t>
            </a:r>
            <a:r>
              <a:rPr lang="en-US" dirty="0" smtClean="0"/>
              <a:t>L. </a:t>
            </a:r>
            <a:r>
              <a:rPr lang="en-US" dirty="0" smtClean="0"/>
              <a:t>Gillum</a:t>
            </a:r>
          </a:p>
          <a:p>
            <a:r>
              <a:rPr lang="en-US" dirty="0" smtClean="0"/>
              <a:t>University of Massachusetts Amherst</a:t>
            </a:r>
            <a:endParaRPr lang="en-US" dirty="0"/>
          </a:p>
        </p:txBody>
      </p:sp>
      <p:sp>
        <p:nvSpPr>
          <p:cNvPr id="2" name="Title 1"/>
          <p:cNvSpPr>
            <a:spLocks noGrp="1"/>
          </p:cNvSpPr>
          <p:nvPr>
            <p:ph type="title"/>
          </p:nvPr>
        </p:nvSpPr>
        <p:spPr>
          <a:xfrm>
            <a:off x="3517900" y="812800"/>
            <a:ext cx="5446713" cy="2270125"/>
          </a:xfrm>
        </p:spPr>
        <p:txBody>
          <a:bodyPr>
            <a:normAutofit/>
          </a:bodyPr>
          <a:lstStyle/>
          <a:p>
            <a:pPr>
              <a:lnSpc>
                <a:spcPct val="100000"/>
              </a:lnSpc>
            </a:pPr>
            <a:r>
              <a:rPr lang="en-US" sz="4000" dirty="0" smtClean="0">
                <a:solidFill>
                  <a:schemeClr val="accent1"/>
                </a:solidFill>
              </a:rPr>
              <a:t>DATING violence AMONG SEXUAL MINORITY YOUTH</a:t>
            </a:r>
            <a:endParaRPr lang="en-US" sz="4000" dirty="0">
              <a:solidFill>
                <a:schemeClr val="accent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z="4000" dirty="0">
                <a:solidFill>
                  <a:schemeClr val="accent1">
                    <a:lumMod val="75000"/>
                  </a:schemeClr>
                </a:solidFill>
              </a:rPr>
              <a:t>Teen dating violence has been linked with…</a:t>
            </a:r>
          </a:p>
        </p:txBody>
      </p:sp>
      <p:sp>
        <p:nvSpPr>
          <p:cNvPr id="18435" name="Rectangle 3"/>
          <p:cNvSpPr>
            <a:spLocks noGrp="1" noChangeArrowheads="1"/>
          </p:cNvSpPr>
          <p:nvPr>
            <p:ph sz="quarter" idx="13"/>
          </p:nvPr>
        </p:nvSpPr>
        <p:spPr>
          <a:xfrm>
            <a:off x="272415" y="1527048"/>
            <a:ext cx="8595360" cy="4937760"/>
          </a:xfrm>
        </p:spPr>
        <p:txBody>
          <a:bodyPr>
            <a:normAutofit/>
          </a:bodyPr>
          <a:lstStyle/>
          <a:p>
            <a:r>
              <a:rPr lang="en-US" sz="3600" dirty="0"/>
              <a:t>Early sexual activity</a:t>
            </a:r>
          </a:p>
          <a:p>
            <a:r>
              <a:rPr lang="en-US" sz="3600" dirty="0"/>
              <a:t>Increased rates of unprotected </a:t>
            </a:r>
            <a:r>
              <a:rPr lang="en-US" sz="3600" dirty="0" smtClean="0"/>
              <a:t>sex/inconsistent condom use</a:t>
            </a:r>
          </a:p>
          <a:p>
            <a:r>
              <a:rPr lang="en-US" sz="3600" dirty="0"/>
              <a:t>Increased rates of alcohol &amp; drug use</a:t>
            </a:r>
          </a:p>
          <a:p>
            <a:r>
              <a:rPr lang="en-US" sz="3600" dirty="0"/>
              <a:t>Greater number of lifetime sexual partners</a:t>
            </a:r>
          </a:p>
          <a:p>
            <a:r>
              <a:rPr lang="en-US" sz="3600" dirty="0"/>
              <a:t>Increased risk of victimization during</a:t>
            </a:r>
            <a:r>
              <a:rPr lang="en-US" sz="3600" dirty="0" smtClean="0"/>
              <a:t> young adulthood</a:t>
            </a:r>
            <a:endParaRPr lang="en-US" sz="36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10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8435">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8435">
                                            <p:txEl>
                                              <p:pRg st="0" end="0"/>
                                            </p:txEl>
                                          </p:spTgt>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p:cTn id="13" dur="10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8435">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18435">
                                            <p:txEl>
                                              <p:pRg st="1" end="1"/>
                                            </p:txEl>
                                          </p:spTgt>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p:cTn id="19" dur="1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18435">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18435">
                                            <p:txEl>
                                              <p:pRg st="2" end="2"/>
                                            </p:txEl>
                                          </p:spTgt>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p:cTn id="25" dur="10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27" dur="1000"/>
                                        <p:tgtEl>
                                          <p:spTgt spid="18435">
                                            <p:txEl>
                                              <p:pRg st="3" end="3"/>
                                            </p:txEl>
                                          </p:spTgt>
                                        </p:tgtEl>
                                      </p:cBhvr>
                                    </p:animEffect>
                                  </p:childTnLst>
                                </p:cTn>
                              </p:par>
                            </p:childTnLst>
                          </p:cTn>
                        </p:par>
                        <p:par>
                          <p:cTn id="28" fill="hold">
                            <p:stCondLst>
                              <p:cond delay="4000"/>
                            </p:stCondLst>
                            <p:childTnLst>
                              <p:par>
                                <p:cTn id="29" presetID="53" presetClass="entr" presetSubtype="16" fill="hold" grpId="0" nodeType="after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p:cTn id="31" dur="10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18435">
                                            <p:txEl>
                                              <p:pRg st="4" end="4"/>
                                            </p:txEl>
                                          </p:spTgt>
                                        </p:tgtEl>
                                        <p:attrNameLst>
                                          <p:attrName>ppt_h</p:attrName>
                                        </p:attrNameLst>
                                      </p:cBhvr>
                                      <p:tavLst>
                                        <p:tav tm="0">
                                          <p:val>
                                            <p:fltVal val="0"/>
                                          </p:val>
                                        </p:tav>
                                        <p:tav tm="100000">
                                          <p:val>
                                            <p:strVal val="#ppt_h"/>
                                          </p:val>
                                        </p:tav>
                                      </p:tavLst>
                                    </p:anim>
                                    <p:animEffect transition="in" filter="fade">
                                      <p:cBhvr>
                                        <p:cTn id="33" dur="1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ctr"/>
            <a:r>
              <a:rPr lang="en-US" sz="4000" dirty="0">
                <a:solidFill>
                  <a:schemeClr val="accent1">
                    <a:lumMod val="75000"/>
                  </a:schemeClr>
                </a:solidFill>
              </a:rPr>
              <a:t>Sexual Minority Youth &amp; Dating Violence</a:t>
            </a:r>
          </a:p>
        </p:txBody>
      </p:sp>
      <p:sp>
        <p:nvSpPr>
          <p:cNvPr id="24579" name="Rectangle 3"/>
          <p:cNvSpPr>
            <a:spLocks noGrp="1" noChangeArrowheads="1"/>
          </p:cNvSpPr>
          <p:nvPr>
            <p:ph sz="quarter" idx="13"/>
          </p:nvPr>
        </p:nvSpPr>
        <p:spPr>
          <a:xfrm>
            <a:off x="272415" y="1514348"/>
            <a:ext cx="8595360" cy="4937760"/>
          </a:xfrm>
        </p:spPr>
        <p:txBody>
          <a:bodyPr>
            <a:normAutofit lnSpcReduction="10000"/>
          </a:bodyPr>
          <a:lstStyle/>
          <a:p>
            <a:r>
              <a:rPr lang="en-US" sz="3000" dirty="0"/>
              <a:t>These problems are compounded in populations already at increased risk for negative mental and physical health outcomes as a result of</a:t>
            </a:r>
            <a:r>
              <a:rPr lang="en-US" sz="3000" dirty="0" smtClean="0"/>
              <a:t> hate </a:t>
            </a:r>
            <a:r>
              <a:rPr lang="en-US" sz="3000" dirty="0"/>
              <a:t>crimes</a:t>
            </a:r>
            <a:r>
              <a:rPr lang="en-US" sz="3000" dirty="0" smtClean="0"/>
              <a:t> and </a:t>
            </a:r>
            <a:r>
              <a:rPr lang="en-US" sz="3000" dirty="0"/>
              <a:t>the social stigma borne of societal homophobia </a:t>
            </a:r>
            <a:r>
              <a:rPr lang="en-US" sz="2162" dirty="0" smtClean="0"/>
              <a:t>(</a:t>
            </a:r>
            <a:r>
              <a:rPr lang="en-US" sz="2162" dirty="0" err="1" smtClean="0"/>
              <a:t>Follins</a:t>
            </a:r>
            <a:r>
              <a:rPr lang="en-US" sz="2162" dirty="0" smtClean="0"/>
              <a:t>, 2011; Marrow, 2004; Meyer</a:t>
            </a:r>
            <a:r>
              <a:rPr lang="en-US" sz="2162" dirty="0"/>
              <a:t>, </a:t>
            </a:r>
            <a:r>
              <a:rPr lang="en-US" sz="2162" dirty="0" smtClean="0"/>
              <a:t>2003)</a:t>
            </a:r>
          </a:p>
          <a:p>
            <a:pPr marL="0" indent="0">
              <a:buNone/>
            </a:pPr>
            <a:r>
              <a:rPr lang="en-US" sz="2800" dirty="0" smtClean="0"/>
              <a:t>  </a:t>
            </a:r>
          </a:p>
          <a:p>
            <a:r>
              <a:rPr lang="en-US" sz="3000" dirty="0"/>
              <a:t>Such traumas are even worse for </a:t>
            </a:r>
            <a:r>
              <a:rPr lang="en-US" sz="3000" dirty="0" smtClean="0"/>
              <a:t>LGBTQ </a:t>
            </a:r>
            <a:r>
              <a:rPr lang="en-US" sz="3000" dirty="0"/>
              <a:t>persons of color, who too often face the assaults and insults of racism as well</a:t>
            </a:r>
            <a:r>
              <a:rPr lang="en-US" dirty="0" smtClean="0"/>
              <a:t> </a:t>
            </a:r>
            <a:r>
              <a:rPr lang="en-US" sz="2162" dirty="0" smtClean="0"/>
              <a:t>(</a:t>
            </a:r>
            <a:r>
              <a:rPr lang="en-US" sz="2162" dirty="0" err="1" smtClean="0"/>
              <a:t>Carballo-Dieguez</a:t>
            </a:r>
            <a:r>
              <a:rPr lang="en-US" sz="2162" dirty="0" smtClean="0"/>
              <a:t> et al., 2005; </a:t>
            </a:r>
            <a:r>
              <a:rPr lang="en-US" sz="2162" dirty="0" err="1" smtClean="0"/>
              <a:t>Follins</a:t>
            </a:r>
            <a:r>
              <a:rPr lang="en-US" sz="2162" dirty="0" smtClean="0"/>
              <a:t>, 2011; Miller, 2007; Miller, 2011; Ryan, et al., 2009; </a:t>
            </a:r>
            <a:r>
              <a:rPr lang="en-US" sz="2162" dirty="0" err="1" smtClean="0"/>
              <a:t>Sandfort</a:t>
            </a:r>
            <a:r>
              <a:rPr lang="en-US" sz="2162" dirty="0" smtClean="0"/>
              <a:t>, Melendez, &amp; Diaz, 2007)</a:t>
            </a:r>
            <a:r>
              <a:rPr lang="en-US" dirty="0" smtClean="0"/>
              <a:t> </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Autofit/>
          </a:bodyPr>
          <a:lstStyle/>
          <a:p>
            <a:pPr algn="ctr"/>
            <a:r>
              <a:rPr lang="en-US" sz="3800" dirty="0">
                <a:solidFill>
                  <a:schemeClr val="accent1">
                    <a:lumMod val="75000"/>
                  </a:schemeClr>
                </a:solidFill>
              </a:rPr>
              <a:t>Sexual Minority Youth &amp; Dating Violence</a:t>
            </a:r>
          </a:p>
        </p:txBody>
      </p:sp>
      <p:sp>
        <p:nvSpPr>
          <p:cNvPr id="20483" name="Rectangle 3"/>
          <p:cNvSpPr>
            <a:spLocks noGrp="1" noChangeArrowheads="1"/>
          </p:cNvSpPr>
          <p:nvPr>
            <p:ph sz="quarter" idx="13"/>
          </p:nvPr>
        </p:nvSpPr>
        <p:spPr>
          <a:xfrm>
            <a:off x="274320" y="1552448"/>
            <a:ext cx="8595360" cy="4937760"/>
          </a:xfrm>
        </p:spPr>
        <p:txBody>
          <a:bodyPr>
            <a:normAutofit/>
          </a:bodyPr>
          <a:lstStyle/>
          <a:p>
            <a:pPr>
              <a:lnSpc>
                <a:spcPct val="80000"/>
              </a:lnSpc>
            </a:pPr>
            <a:r>
              <a:rPr lang="en-US" sz="3200" dirty="0"/>
              <a:t>Efforts to assess dating violence among this population have been limited but reveal</a:t>
            </a:r>
            <a:r>
              <a:rPr lang="en-US" sz="3200" dirty="0" smtClean="0"/>
              <a:t> sexual minority youth at increased risk</a:t>
            </a:r>
            <a:r>
              <a:rPr lang="en-US" sz="3600" dirty="0" smtClean="0"/>
              <a:t> </a:t>
            </a:r>
            <a:r>
              <a:rPr lang="en-US" sz="2400" dirty="0" smtClean="0"/>
              <a:t>(Dank et al., 2013; </a:t>
            </a:r>
            <a:r>
              <a:rPr lang="en-US" sz="2400" dirty="0" err="1" smtClean="0"/>
              <a:t>Freedner</a:t>
            </a:r>
            <a:r>
              <a:rPr lang="en-US" sz="2400" dirty="0" smtClean="0"/>
              <a:t> et al., 2002; Gillum &amp; </a:t>
            </a:r>
            <a:r>
              <a:rPr lang="en-US" sz="2400" dirty="0" err="1" smtClean="0"/>
              <a:t>DiFulvio</a:t>
            </a:r>
            <a:r>
              <a:rPr lang="en-US" sz="2400" dirty="0" smtClean="0"/>
              <a:t>, 2014; Halpern et al., 2004; Mass Department of Education, 2006; </a:t>
            </a:r>
            <a:r>
              <a:rPr lang="en-US" sz="2400" dirty="0" err="1" smtClean="0"/>
              <a:t>Pathela</a:t>
            </a:r>
            <a:r>
              <a:rPr lang="en-US" sz="2400" dirty="0" smtClean="0"/>
              <a:t> &amp; </a:t>
            </a:r>
            <a:r>
              <a:rPr lang="en-US" sz="2400" dirty="0" err="1" smtClean="0"/>
              <a:t>Schillinger</a:t>
            </a:r>
            <a:r>
              <a:rPr lang="en-US" sz="2400" dirty="0" smtClean="0"/>
              <a:t>, 2010)</a:t>
            </a:r>
          </a:p>
          <a:p>
            <a:pPr marL="0" indent="0">
              <a:lnSpc>
                <a:spcPct val="80000"/>
              </a:lnSpc>
              <a:buNone/>
            </a:pPr>
            <a:endParaRPr lang="en-US" sz="2400" dirty="0" smtClean="0"/>
          </a:p>
          <a:p>
            <a:r>
              <a:rPr lang="en-US" sz="3200" dirty="0" smtClean="0"/>
              <a:t>Though these studies suggest prevalence rates, little is known about the nature and manifestation of such violence among this population</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lgn="ctr"/>
            <a:r>
              <a:rPr lang="en-US" sz="4000" dirty="0">
                <a:solidFill>
                  <a:schemeClr val="accent1">
                    <a:lumMod val="75000"/>
                  </a:schemeClr>
                </a:solidFill>
              </a:rPr>
              <a:t>Objectives</a:t>
            </a:r>
          </a:p>
        </p:txBody>
      </p:sp>
      <p:sp>
        <p:nvSpPr>
          <p:cNvPr id="26627" name="Rectangle 3"/>
          <p:cNvSpPr>
            <a:spLocks noGrp="1" noChangeArrowheads="1"/>
          </p:cNvSpPr>
          <p:nvPr>
            <p:ph sz="quarter" idx="13"/>
          </p:nvPr>
        </p:nvSpPr>
        <p:spPr>
          <a:xfrm>
            <a:off x="276225" y="1476248"/>
            <a:ext cx="8595360" cy="4937760"/>
          </a:xfrm>
        </p:spPr>
        <p:txBody>
          <a:bodyPr>
            <a:normAutofit/>
          </a:bodyPr>
          <a:lstStyle/>
          <a:p>
            <a:pPr marL="419100" indent="-419100">
              <a:buFont typeface="Wingdings 2" charset="2"/>
              <a:buAutoNum type="arabicParenR"/>
            </a:pPr>
            <a:r>
              <a:rPr lang="en-US" sz="2800" dirty="0"/>
              <a:t>To explore the issue of dating violence (past and current) in a sample of college aged sexual minority youth</a:t>
            </a:r>
          </a:p>
          <a:p>
            <a:pPr marL="419100" indent="-419100">
              <a:buFont typeface="Wingdings 2" charset="2"/>
              <a:buAutoNum type="arabicParenR"/>
            </a:pPr>
            <a:r>
              <a:rPr lang="en-US" sz="2800" dirty="0"/>
              <a:t>To assess whether experiences of dating violence (DV) are associated with poor mental and/or physical health outcomes among this population </a:t>
            </a:r>
          </a:p>
          <a:p>
            <a:pPr marL="419100" indent="-419100">
              <a:buFont typeface="Wingdings 2" charset="2"/>
              <a:buAutoNum type="arabicParenR"/>
            </a:pPr>
            <a:r>
              <a:rPr lang="en-US" sz="2800" dirty="0"/>
              <a:t>To determine whether experiences of dating violence as an adolescent are correlated with experiences of DV as a college student among this population</a:t>
            </a:r>
            <a:r>
              <a:rPr lang="en-US" dirty="0"/>
              <a:t> </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a:bodyPr>
          <a:lstStyle/>
          <a:p>
            <a:pPr algn="ctr"/>
            <a:r>
              <a:rPr lang="en-US" sz="4000" dirty="0">
                <a:solidFill>
                  <a:srgbClr val="65281B"/>
                </a:solidFill>
              </a:rPr>
              <a:t>Objectives</a:t>
            </a:r>
          </a:p>
        </p:txBody>
      </p:sp>
      <p:sp>
        <p:nvSpPr>
          <p:cNvPr id="86019" name="Rectangle 3"/>
          <p:cNvSpPr>
            <a:spLocks noGrp="1" noChangeArrowheads="1"/>
          </p:cNvSpPr>
          <p:nvPr>
            <p:ph sz="quarter" idx="13"/>
          </p:nvPr>
        </p:nvSpPr>
        <p:spPr>
          <a:xfrm>
            <a:off x="274320" y="1527048"/>
            <a:ext cx="8595360" cy="4937760"/>
          </a:xfrm>
        </p:spPr>
        <p:txBody>
          <a:bodyPr>
            <a:normAutofit/>
          </a:bodyPr>
          <a:lstStyle/>
          <a:p>
            <a:pPr marL="419100" indent="-419100">
              <a:buFont typeface="Wingdings 2" charset="2"/>
              <a:buAutoNum type="arabicParenR"/>
            </a:pPr>
            <a:r>
              <a:rPr lang="en-US" sz="2800" dirty="0">
                <a:solidFill>
                  <a:schemeClr val="accent2"/>
                </a:solidFill>
              </a:rPr>
              <a:t>To explore the issue of dating violence (past and current) in a sample of college aged sexual minority youth</a:t>
            </a:r>
          </a:p>
          <a:p>
            <a:pPr marL="419100" indent="-419100">
              <a:buFont typeface="Wingdings 2" charset="2"/>
              <a:buAutoNum type="arabicParenR"/>
            </a:pPr>
            <a:r>
              <a:rPr lang="en-US" sz="2800" dirty="0">
                <a:solidFill>
                  <a:schemeClr val="accent2"/>
                </a:solidFill>
              </a:rPr>
              <a:t>To assess whether experiences of dating violence (DV) are associated with poor mental and/or physical health outcomes among this population </a:t>
            </a:r>
          </a:p>
          <a:p>
            <a:pPr marL="419100" indent="-419100">
              <a:buFont typeface="Wingdings 2" charset="2"/>
              <a:buAutoNum type="arabicParenR"/>
            </a:pPr>
            <a:r>
              <a:rPr lang="en-US" sz="2800" dirty="0">
                <a:solidFill>
                  <a:schemeClr val="accent1"/>
                </a:solidFill>
              </a:rPr>
              <a:t>To determine whether experiences of dating violence as an adolescent are correlated with experiences of DV as a college student among this population</a:t>
            </a:r>
            <a:r>
              <a:rPr lang="en-US" dirty="0"/>
              <a:t> </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76225" y="444501"/>
            <a:ext cx="8591550" cy="685800"/>
          </a:xfrm>
        </p:spPr>
        <p:txBody>
          <a:bodyPr>
            <a:noAutofit/>
          </a:bodyPr>
          <a:lstStyle/>
          <a:p>
            <a:pPr algn="ctr"/>
            <a:r>
              <a:rPr lang="en-US" sz="4000" dirty="0">
                <a:solidFill>
                  <a:schemeClr val="accent1">
                    <a:lumMod val="75000"/>
                  </a:schemeClr>
                </a:solidFill>
              </a:rPr>
              <a:t>Sample</a:t>
            </a:r>
          </a:p>
        </p:txBody>
      </p:sp>
      <p:sp>
        <p:nvSpPr>
          <p:cNvPr id="30723" name="Rectangle 3"/>
          <p:cNvSpPr>
            <a:spLocks noGrp="1" noChangeArrowheads="1"/>
          </p:cNvSpPr>
          <p:nvPr>
            <p:ph idx="4294967295"/>
          </p:nvPr>
        </p:nvSpPr>
        <p:spPr>
          <a:xfrm>
            <a:off x="381000" y="1562101"/>
            <a:ext cx="8382000" cy="4914900"/>
          </a:xfrm>
          <a:prstGeom prst="rect">
            <a:avLst/>
          </a:prstGeom>
        </p:spPr>
        <p:txBody>
          <a:bodyPr>
            <a:noAutofit/>
          </a:bodyPr>
          <a:lstStyle/>
          <a:p>
            <a:pPr>
              <a:lnSpc>
                <a:spcPct val="90000"/>
              </a:lnSpc>
            </a:pPr>
            <a:r>
              <a:rPr lang="en-US" sz="3000" dirty="0"/>
              <a:t>109 participants</a:t>
            </a:r>
          </a:p>
          <a:p>
            <a:pPr>
              <a:lnSpc>
                <a:spcPct val="90000"/>
              </a:lnSpc>
            </a:pPr>
            <a:r>
              <a:rPr lang="en-US" sz="3000" dirty="0"/>
              <a:t>18-24 years, mean = 20</a:t>
            </a:r>
          </a:p>
          <a:p>
            <a:pPr>
              <a:lnSpc>
                <a:spcPct val="90000"/>
              </a:lnSpc>
            </a:pPr>
            <a:r>
              <a:rPr lang="en-US" sz="3000" dirty="0"/>
              <a:t>63 female, 37 male, 4 FTM, 3 Gender Queer, 1 “other,” 1 Non-gender Conforming</a:t>
            </a:r>
          </a:p>
          <a:p>
            <a:pPr>
              <a:lnSpc>
                <a:spcPct val="90000"/>
              </a:lnSpc>
            </a:pPr>
            <a:r>
              <a:rPr lang="en-US" sz="3000" dirty="0"/>
              <a:t>76% White, 6% African American, 6% Asian American, 4% Latino, 8% other (mixed race, Cape Verdean, Middle Eastern, Armenian, Israeli)</a:t>
            </a:r>
          </a:p>
          <a:p>
            <a:pPr>
              <a:lnSpc>
                <a:spcPct val="90000"/>
              </a:lnSpc>
            </a:pPr>
            <a:r>
              <a:rPr lang="en-US" sz="3000" dirty="0"/>
              <a:t>25% lesbian, 32% gay, 26% bisexual, 4% questioning, 13% other (queer, pansexual, non-orientation conforming)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76225" y="393701"/>
            <a:ext cx="8591550" cy="736600"/>
          </a:xfrm>
        </p:spPr>
        <p:txBody>
          <a:bodyPr>
            <a:normAutofit/>
          </a:bodyPr>
          <a:lstStyle/>
          <a:p>
            <a:pPr algn="ctr"/>
            <a:r>
              <a:rPr lang="en-US" sz="4000" dirty="0">
                <a:solidFill>
                  <a:srgbClr val="65281B"/>
                </a:solidFill>
              </a:rPr>
              <a:t>Sample</a:t>
            </a:r>
          </a:p>
        </p:txBody>
      </p:sp>
      <p:sp>
        <p:nvSpPr>
          <p:cNvPr id="32771" name="Rectangle 3"/>
          <p:cNvSpPr>
            <a:spLocks noGrp="1" noChangeArrowheads="1"/>
          </p:cNvSpPr>
          <p:nvPr>
            <p:ph idx="4294967295"/>
          </p:nvPr>
        </p:nvSpPr>
        <p:spPr>
          <a:xfrm>
            <a:off x="482600" y="1600201"/>
            <a:ext cx="8204200" cy="4450976"/>
          </a:xfrm>
          <a:prstGeom prst="rect">
            <a:avLst/>
          </a:prstGeom>
        </p:spPr>
        <p:txBody>
          <a:bodyPr>
            <a:normAutofit/>
          </a:bodyPr>
          <a:lstStyle/>
          <a:p>
            <a:r>
              <a:rPr lang="en-US" sz="3600" dirty="0"/>
              <a:t>48% single</a:t>
            </a:r>
          </a:p>
          <a:p>
            <a:r>
              <a:rPr lang="en-US" sz="3600" dirty="0"/>
              <a:t>38% dating/in a relationship with a member of the same gender</a:t>
            </a:r>
          </a:p>
          <a:p>
            <a:r>
              <a:rPr lang="en-US" sz="3600" dirty="0"/>
              <a:t>12% dating/in a relationship with a member of the opposite gender (including  trans)</a:t>
            </a:r>
          </a:p>
          <a:p>
            <a:r>
              <a:rPr lang="en-US" sz="3600" dirty="0"/>
              <a:t>2% in a relationship with both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76225" y="495300"/>
            <a:ext cx="8591550" cy="800101"/>
          </a:xfrm>
        </p:spPr>
        <p:txBody>
          <a:bodyPr>
            <a:normAutofit/>
          </a:bodyPr>
          <a:lstStyle/>
          <a:p>
            <a:pPr algn="ctr"/>
            <a:r>
              <a:rPr lang="en-US" sz="3800" dirty="0" smtClean="0">
                <a:solidFill>
                  <a:srgbClr val="65281B"/>
                </a:solidFill>
              </a:rPr>
              <a:t>Focus Group Sample</a:t>
            </a:r>
            <a:endParaRPr lang="en-US" sz="3800" dirty="0">
              <a:solidFill>
                <a:srgbClr val="65281B"/>
              </a:solidFill>
            </a:endParaRPr>
          </a:p>
        </p:txBody>
      </p:sp>
      <p:sp>
        <p:nvSpPr>
          <p:cNvPr id="30723" name="Rectangle 3"/>
          <p:cNvSpPr>
            <a:spLocks noGrp="1" noChangeArrowheads="1"/>
          </p:cNvSpPr>
          <p:nvPr>
            <p:ph sz="quarter" idx="13"/>
          </p:nvPr>
        </p:nvSpPr>
        <p:spPr>
          <a:xfrm>
            <a:off x="276225" y="1530096"/>
            <a:ext cx="8595360" cy="4937760"/>
          </a:xfrm>
        </p:spPr>
        <p:txBody>
          <a:bodyPr>
            <a:normAutofit/>
          </a:bodyPr>
          <a:lstStyle/>
          <a:p>
            <a:pPr>
              <a:lnSpc>
                <a:spcPct val="90000"/>
              </a:lnSpc>
            </a:pPr>
            <a:r>
              <a:rPr lang="en-US" sz="2800" dirty="0" smtClean="0"/>
              <a:t>18 participants (2 groups: 1 female, 1 male)</a:t>
            </a:r>
          </a:p>
          <a:p>
            <a:pPr marL="0" indent="0">
              <a:lnSpc>
                <a:spcPct val="90000"/>
              </a:lnSpc>
              <a:buNone/>
            </a:pPr>
            <a:endParaRPr lang="en-US" sz="2000" dirty="0" smtClean="0"/>
          </a:p>
          <a:p>
            <a:pPr>
              <a:lnSpc>
                <a:spcPct val="90000"/>
              </a:lnSpc>
            </a:pPr>
            <a:r>
              <a:rPr lang="en-US" sz="2800" dirty="0" smtClean="0"/>
              <a:t>19-23 </a:t>
            </a:r>
            <a:r>
              <a:rPr lang="en-US" sz="2800" dirty="0"/>
              <a:t>years, mean = </a:t>
            </a:r>
            <a:r>
              <a:rPr lang="en-US" sz="2800" dirty="0" smtClean="0"/>
              <a:t>20</a:t>
            </a:r>
          </a:p>
          <a:p>
            <a:pPr marL="0" indent="0">
              <a:lnSpc>
                <a:spcPct val="90000"/>
              </a:lnSpc>
              <a:buNone/>
            </a:pPr>
            <a:endParaRPr lang="en-US" sz="2000" dirty="0" smtClean="0"/>
          </a:p>
          <a:p>
            <a:pPr>
              <a:lnSpc>
                <a:spcPct val="90000"/>
              </a:lnSpc>
            </a:pPr>
            <a:r>
              <a:rPr lang="en-US" sz="2800" dirty="0" smtClean="0"/>
              <a:t>11 </a:t>
            </a:r>
            <a:r>
              <a:rPr lang="en-US" sz="2800" dirty="0"/>
              <a:t>female,</a:t>
            </a:r>
            <a:r>
              <a:rPr lang="en-US" sz="2800" dirty="0" smtClean="0"/>
              <a:t> 7 male</a:t>
            </a:r>
          </a:p>
          <a:p>
            <a:pPr marL="0" indent="0">
              <a:lnSpc>
                <a:spcPct val="90000"/>
              </a:lnSpc>
              <a:buNone/>
            </a:pPr>
            <a:endParaRPr lang="en-US" sz="2000" dirty="0" smtClean="0"/>
          </a:p>
          <a:p>
            <a:pPr>
              <a:lnSpc>
                <a:spcPct val="90000"/>
              </a:lnSpc>
            </a:pPr>
            <a:r>
              <a:rPr lang="en-US" sz="2800" dirty="0" smtClean="0"/>
              <a:t>89% </a:t>
            </a:r>
            <a:r>
              <a:rPr lang="en-US" sz="2800" dirty="0"/>
              <a:t>White,</a:t>
            </a:r>
            <a:r>
              <a:rPr lang="en-US" sz="2800" dirty="0" smtClean="0"/>
              <a:t> 11% </a:t>
            </a:r>
            <a:r>
              <a:rPr lang="en-US" sz="2800"/>
              <a:t>African </a:t>
            </a:r>
            <a:r>
              <a:rPr lang="en-US" sz="2800" smtClean="0"/>
              <a:t>American</a:t>
            </a:r>
          </a:p>
          <a:p>
            <a:pPr marL="0" indent="0">
              <a:lnSpc>
                <a:spcPct val="90000"/>
              </a:lnSpc>
              <a:buNone/>
            </a:pPr>
            <a:endParaRPr lang="en-US" sz="2000" dirty="0" smtClean="0"/>
          </a:p>
          <a:p>
            <a:pPr>
              <a:lnSpc>
                <a:spcPct val="90000"/>
              </a:lnSpc>
            </a:pPr>
            <a:r>
              <a:rPr lang="en-US" sz="2800" dirty="0" smtClean="0"/>
              <a:t>17% </a:t>
            </a:r>
            <a:r>
              <a:rPr lang="en-US" sz="2800" dirty="0"/>
              <a:t>lesbian, </a:t>
            </a:r>
            <a:r>
              <a:rPr lang="en-US" sz="2800" dirty="0" smtClean="0"/>
              <a:t>33% </a:t>
            </a:r>
            <a:r>
              <a:rPr lang="en-US" sz="2800" dirty="0"/>
              <a:t>gay, </a:t>
            </a:r>
            <a:r>
              <a:rPr lang="en-US" sz="2800" dirty="0" smtClean="0"/>
              <a:t>22% </a:t>
            </a:r>
            <a:r>
              <a:rPr lang="en-US" sz="2800" dirty="0"/>
              <a:t>bisexual,</a:t>
            </a:r>
            <a:r>
              <a:rPr lang="en-US" sz="2800" dirty="0" smtClean="0"/>
              <a:t> 17% </a:t>
            </a:r>
            <a:r>
              <a:rPr lang="en-US" sz="2800" dirty="0"/>
              <a:t>questioning,</a:t>
            </a:r>
            <a:r>
              <a:rPr lang="en-US" sz="2800" dirty="0" smtClean="0"/>
              <a:t> (questioning, queer</a:t>
            </a:r>
            <a:r>
              <a:rPr lang="en-US" sz="2800" dirty="0"/>
              <a:t>, pansexual, non-orientation conforming)</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a:r>
              <a:rPr lang="en-US" dirty="0">
                <a:solidFill>
                  <a:srgbClr val="65281B"/>
                </a:solidFill>
              </a:rPr>
              <a:t>Perceived</a:t>
            </a:r>
            <a:r>
              <a:rPr lang="en-US" dirty="0" smtClean="0">
                <a:solidFill>
                  <a:srgbClr val="65281B"/>
                </a:solidFill>
              </a:rPr>
              <a:t> Same-Sex DV </a:t>
            </a:r>
            <a:r>
              <a:rPr lang="en-US" dirty="0">
                <a:solidFill>
                  <a:srgbClr val="65281B"/>
                </a:solidFill>
              </a:rPr>
              <a:t>Prevalence</a:t>
            </a:r>
          </a:p>
        </p:txBody>
      </p:sp>
      <p:sp>
        <p:nvSpPr>
          <p:cNvPr id="93187" name="Rectangle 3"/>
          <p:cNvSpPr>
            <a:spLocks noGrp="1" noChangeArrowheads="1"/>
          </p:cNvSpPr>
          <p:nvPr>
            <p:ph sz="quarter" idx="13"/>
          </p:nvPr>
        </p:nvSpPr>
        <p:spPr>
          <a:xfrm>
            <a:off x="274320" y="1641348"/>
            <a:ext cx="8595360" cy="4060952"/>
          </a:xfrm>
        </p:spPr>
        <p:txBody>
          <a:bodyPr>
            <a:normAutofit/>
          </a:bodyPr>
          <a:lstStyle/>
          <a:p>
            <a:pPr>
              <a:lnSpc>
                <a:spcPct val="80000"/>
              </a:lnSpc>
              <a:buFont typeface="Wingdings" charset="2"/>
              <a:buNone/>
            </a:pPr>
            <a:r>
              <a:rPr lang="en-US" sz="2800" dirty="0" smtClean="0"/>
              <a:t>	“</a:t>
            </a:r>
            <a:r>
              <a:rPr lang="en-US" sz="2800" dirty="0"/>
              <a:t>I think there’s more potential for it to happen because you’re at the same physical level and so that if a girl hits a guy that will be the end of it and like it will be resolved, but if a girl hits a girl, you may be going at it for a while. Like you’re going to hit her right </a:t>
            </a:r>
            <a:r>
              <a:rPr lang="en-US" sz="2800" dirty="0" smtClean="0"/>
              <a:t>back…Or </a:t>
            </a:r>
            <a:r>
              <a:rPr lang="en-US" sz="2800" dirty="0"/>
              <a:t>if a guy hits you, you might be afraid to hit him back and you might get out of the situation, but it can just snowball into something so physically after. Like the first</a:t>
            </a:r>
            <a:r>
              <a:rPr lang="en-US" sz="2800" dirty="0" smtClean="0"/>
              <a:t> punch </a:t>
            </a:r>
            <a:r>
              <a:rPr lang="en-US" sz="2800" dirty="0"/>
              <a:t>is thrown so you’re just like you know what, you’re the same size and I’m going to kick your ass.</a:t>
            </a:r>
            <a:r>
              <a:rPr lang="en-US" sz="2800" dirty="0" smtClean="0"/>
              <a:t>” (female participant)</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2" nodeType="clickEffect">
                                  <p:stCondLst>
                                    <p:cond delay="0"/>
                                  </p:stCondLst>
                                  <p:iterate type="lt">
                                    <p:tmPct val="0"/>
                                  </p:iterate>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800" decel="100000"/>
                                        <p:tgtEl>
                                          <p:spTgt spid="93187">
                                            <p:txEl>
                                              <p:pRg st="0" end="0"/>
                                            </p:txEl>
                                          </p:spTgt>
                                        </p:tgtEl>
                                      </p:cBhvr>
                                    </p:animEffect>
                                    <p:anim calcmode="lin" valueType="num">
                                      <p:cBhvr>
                                        <p:cTn id="8" dur="800" decel="100000" fill="hold"/>
                                        <p:tgtEl>
                                          <p:spTgt spid="9318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9318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9318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318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318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2"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a:r>
              <a:rPr lang="en-US" dirty="0">
                <a:solidFill>
                  <a:srgbClr val="873624"/>
                </a:solidFill>
              </a:rPr>
              <a:t>Perceived</a:t>
            </a:r>
            <a:r>
              <a:rPr lang="en-US" dirty="0" smtClean="0">
                <a:solidFill>
                  <a:srgbClr val="873624"/>
                </a:solidFill>
              </a:rPr>
              <a:t> Same-Sex DV </a:t>
            </a:r>
            <a:r>
              <a:rPr lang="en-US" dirty="0">
                <a:solidFill>
                  <a:srgbClr val="873624"/>
                </a:solidFill>
              </a:rPr>
              <a:t>Prevalence</a:t>
            </a:r>
          </a:p>
        </p:txBody>
      </p:sp>
      <p:sp>
        <p:nvSpPr>
          <p:cNvPr id="94211" name="Rectangle 3"/>
          <p:cNvSpPr>
            <a:spLocks noGrp="1" noChangeArrowheads="1"/>
          </p:cNvSpPr>
          <p:nvPr>
            <p:ph idx="4294967295"/>
          </p:nvPr>
        </p:nvSpPr>
        <p:spPr>
          <a:xfrm>
            <a:off x="609600" y="1790700"/>
            <a:ext cx="8001000" cy="4260476"/>
          </a:xfrm>
          <a:prstGeom prst="rect">
            <a:avLst/>
          </a:prstGeom>
        </p:spPr>
        <p:txBody>
          <a:bodyPr>
            <a:normAutofit/>
          </a:bodyPr>
          <a:lstStyle/>
          <a:p>
            <a:pPr>
              <a:buFont typeface="Wingdings" charset="2"/>
              <a:buNone/>
            </a:pPr>
            <a:r>
              <a:rPr lang="en-US" sz="3200" dirty="0"/>
              <a:t>“I just think it is more common that gay men could be, or not just necessarily gay men but like homosexual couples could be in more violent situations than heterosexual. There’s so much at stake with coming out and keeping a lot of stuff </a:t>
            </a:r>
            <a:r>
              <a:rPr lang="en-US" sz="3200" dirty="0" smtClean="0"/>
              <a:t>in.” </a:t>
            </a:r>
            <a:r>
              <a:rPr lang="en-US" sz="3200" dirty="0"/>
              <a:t>(male participant)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lgn="ctr"/>
            <a:r>
              <a:rPr lang="en-US" sz="4000" dirty="0">
                <a:solidFill>
                  <a:srgbClr val="873624"/>
                </a:solidFill>
              </a:rPr>
              <a:t>Talk Objectives</a:t>
            </a:r>
          </a:p>
        </p:txBody>
      </p:sp>
      <p:sp>
        <p:nvSpPr>
          <p:cNvPr id="52227" name="Rectangle 3"/>
          <p:cNvSpPr>
            <a:spLocks noGrp="1" noChangeArrowheads="1"/>
          </p:cNvSpPr>
          <p:nvPr>
            <p:ph sz="quarter" idx="13"/>
          </p:nvPr>
        </p:nvSpPr>
        <p:spPr>
          <a:xfrm>
            <a:off x="272415" y="1882648"/>
            <a:ext cx="8595360" cy="4073652"/>
          </a:xfrm>
        </p:spPr>
        <p:txBody>
          <a:bodyPr>
            <a:normAutofit/>
          </a:bodyPr>
          <a:lstStyle/>
          <a:p>
            <a:r>
              <a:rPr lang="en-US" sz="3200" dirty="0"/>
              <a:t>Define</a:t>
            </a:r>
            <a:r>
              <a:rPr lang="en-US" sz="3200" dirty="0" smtClean="0"/>
              <a:t> intimate partner violence (IPV) and dating </a:t>
            </a:r>
            <a:r>
              <a:rPr lang="en-US" sz="3200" dirty="0"/>
              <a:t>violence</a:t>
            </a:r>
          </a:p>
          <a:p>
            <a:r>
              <a:rPr lang="en-US" sz="3200" dirty="0"/>
              <a:t>Review the health consequences of</a:t>
            </a:r>
            <a:r>
              <a:rPr lang="en-US" sz="3200" dirty="0" smtClean="0"/>
              <a:t> IPV and dating </a:t>
            </a:r>
            <a:r>
              <a:rPr lang="en-US" sz="3200" dirty="0"/>
              <a:t>violence</a:t>
            </a:r>
            <a:endParaRPr lang="en-US" sz="3200" dirty="0" smtClean="0"/>
          </a:p>
          <a:p>
            <a:r>
              <a:rPr lang="en-US" sz="3200" dirty="0" smtClean="0"/>
              <a:t>Voices of queer </a:t>
            </a:r>
            <a:r>
              <a:rPr lang="en-US" sz="3200" dirty="0" smtClean="0"/>
              <a:t>youth</a:t>
            </a:r>
          </a:p>
          <a:p>
            <a:r>
              <a:rPr lang="en-US" sz="3200" dirty="0" smtClean="0"/>
              <a:t>Mental health </a:t>
            </a:r>
            <a:r>
              <a:rPr lang="en-US" sz="3200" dirty="0" smtClean="0"/>
              <a:t>consequences</a:t>
            </a:r>
            <a:endParaRPr lang="en-US" sz="3200" dirty="0" smtClean="0"/>
          </a:p>
          <a:p>
            <a:r>
              <a:rPr lang="en-US" sz="3200" dirty="0" smtClean="0"/>
              <a:t>Conclusions</a:t>
            </a:r>
            <a:endParaRPr lang="en-US" sz="32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algn="ctr"/>
            <a:r>
              <a:rPr lang="en-US" sz="4000" dirty="0">
                <a:solidFill>
                  <a:srgbClr val="65281B"/>
                </a:solidFill>
              </a:rPr>
              <a:t>Prevalence Rates</a:t>
            </a:r>
          </a:p>
        </p:txBody>
      </p:sp>
      <p:sp>
        <p:nvSpPr>
          <p:cNvPr id="54275" name="Rectangle 3"/>
          <p:cNvSpPr>
            <a:spLocks noGrp="1" noChangeArrowheads="1"/>
          </p:cNvSpPr>
          <p:nvPr>
            <p:ph idx="4294967295"/>
          </p:nvPr>
        </p:nvSpPr>
        <p:spPr>
          <a:xfrm>
            <a:off x="457200" y="1828800"/>
            <a:ext cx="8229600" cy="4572000"/>
          </a:xfrm>
          <a:prstGeom prst="rect">
            <a:avLst/>
          </a:prstGeom>
        </p:spPr>
        <p:txBody>
          <a:bodyPr>
            <a:normAutofit/>
          </a:bodyPr>
          <a:lstStyle/>
          <a:p>
            <a:r>
              <a:rPr lang="en-US" sz="3200" dirty="0"/>
              <a:t>Adolescent physical victimization, 58% (youngest age, 12 years)</a:t>
            </a:r>
            <a:r>
              <a:rPr lang="en-US" sz="3200" dirty="0" smtClean="0"/>
              <a:t> </a:t>
            </a:r>
          </a:p>
          <a:p>
            <a:r>
              <a:rPr lang="en-US" sz="3200" dirty="0"/>
              <a:t>Adolescent physical perpetration, 41% (youngest age, 13 years</a:t>
            </a:r>
            <a:r>
              <a:rPr lang="en-US" sz="3200" dirty="0" smtClean="0"/>
              <a:t>)</a:t>
            </a:r>
          </a:p>
          <a:p>
            <a:r>
              <a:rPr lang="en-US" sz="3200" dirty="0"/>
              <a:t>Current physical victimization, 60</a:t>
            </a:r>
            <a:r>
              <a:rPr lang="en-US" sz="3200" dirty="0" smtClean="0"/>
              <a:t>%</a:t>
            </a:r>
          </a:p>
          <a:p>
            <a:r>
              <a:rPr lang="en-US" sz="3200" dirty="0" smtClean="0"/>
              <a:t>Current </a:t>
            </a:r>
            <a:r>
              <a:rPr lang="en-US" sz="3200" dirty="0"/>
              <a:t>physical perpetration, 50</a:t>
            </a:r>
            <a:r>
              <a:rPr lang="en-US" sz="3200" dirty="0" smtClean="0"/>
              <a:t>%</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algn="ctr"/>
            <a:r>
              <a:rPr lang="en-US" sz="4000" dirty="0">
                <a:solidFill>
                  <a:srgbClr val="65281B"/>
                </a:solidFill>
              </a:rPr>
              <a:t>Prevalence Rates</a:t>
            </a:r>
          </a:p>
        </p:txBody>
      </p:sp>
      <p:sp>
        <p:nvSpPr>
          <p:cNvPr id="55299" name="Rectangle 3"/>
          <p:cNvSpPr>
            <a:spLocks noGrp="1" noChangeArrowheads="1"/>
          </p:cNvSpPr>
          <p:nvPr>
            <p:ph idx="4294967295"/>
          </p:nvPr>
        </p:nvSpPr>
        <p:spPr>
          <a:xfrm>
            <a:off x="457200" y="1981200"/>
            <a:ext cx="8229600" cy="4572000"/>
          </a:xfrm>
          <a:prstGeom prst="rect">
            <a:avLst/>
          </a:prstGeom>
        </p:spPr>
        <p:txBody>
          <a:bodyPr>
            <a:noAutofit/>
          </a:bodyPr>
          <a:lstStyle/>
          <a:p>
            <a:r>
              <a:rPr lang="en-US" sz="3200" dirty="0"/>
              <a:t>Adolescent psychological victimization, 86% (youngest age, 12 years)</a:t>
            </a:r>
            <a:r>
              <a:rPr lang="en-US" sz="3200" dirty="0" smtClean="0"/>
              <a:t> </a:t>
            </a:r>
          </a:p>
          <a:p>
            <a:r>
              <a:rPr lang="en-US" sz="3200" dirty="0"/>
              <a:t>Adolescent psychological perpetration, 88% (youngest age, 12 years</a:t>
            </a:r>
            <a:r>
              <a:rPr lang="en-US" sz="3200" dirty="0" smtClean="0"/>
              <a:t>)</a:t>
            </a:r>
          </a:p>
          <a:p>
            <a:r>
              <a:rPr lang="en-US" sz="3200" dirty="0"/>
              <a:t>Current psychological victimization, 81</a:t>
            </a:r>
            <a:r>
              <a:rPr lang="en-US" sz="3200" dirty="0" smtClean="0"/>
              <a:t>%</a:t>
            </a:r>
          </a:p>
          <a:p>
            <a:r>
              <a:rPr lang="en-US" sz="3200" dirty="0"/>
              <a:t>Current psychological perpetration, 83</a:t>
            </a:r>
            <a:r>
              <a:rPr lang="en-US" sz="3200" dirty="0" smtClean="0"/>
              <a:t>%</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 y="317500"/>
            <a:ext cx="8591550" cy="838201"/>
          </a:xfrm>
        </p:spPr>
        <p:txBody>
          <a:bodyPr/>
          <a:lstStyle/>
          <a:p>
            <a:pPr algn="ctr"/>
            <a:r>
              <a:rPr lang="en-US" dirty="0" smtClean="0">
                <a:solidFill>
                  <a:srgbClr val="65281B"/>
                </a:solidFill>
              </a:rPr>
              <a:t>Reasons for Dating Violence</a:t>
            </a:r>
            <a:endParaRPr lang="en-US" dirty="0">
              <a:solidFill>
                <a:srgbClr val="65281B"/>
              </a:solidFill>
            </a:endParaRPr>
          </a:p>
        </p:txBody>
      </p:sp>
      <p:sp>
        <p:nvSpPr>
          <p:cNvPr id="3" name="Content Placeholder 2"/>
          <p:cNvSpPr>
            <a:spLocks noGrp="1"/>
          </p:cNvSpPr>
          <p:nvPr>
            <p:ph sz="quarter" idx="13"/>
          </p:nvPr>
        </p:nvSpPr>
        <p:spPr>
          <a:xfrm>
            <a:off x="274320" y="1460500"/>
            <a:ext cx="8595360" cy="4775708"/>
          </a:xfrm>
        </p:spPr>
        <p:txBody>
          <a:bodyPr>
            <a:normAutofit fontScale="92500" lnSpcReduction="10000"/>
          </a:bodyPr>
          <a:lstStyle/>
          <a:p>
            <a:pPr>
              <a:buNone/>
            </a:pPr>
            <a:r>
              <a:rPr lang="en-US" sz="2800" dirty="0" smtClean="0"/>
              <a:t>Four main themes emerged:</a:t>
            </a:r>
          </a:p>
          <a:p>
            <a:pPr>
              <a:buNone/>
            </a:pPr>
            <a:endParaRPr lang="en-US" sz="2600" dirty="0" smtClean="0"/>
          </a:p>
          <a:p>
            <a:r>
              <a:rPr lang="en-US" sz="2800" dirty="0" smtClean="0"/>
              <a:t>Homophobia</a:t>
            </a:r>
          </a:p>
          <a:p>
            <a:pPr lvl="1"/>
            <a:r>
              <a:rPr lang="en-US" sz="2400" dirty="0" smtClean="0"/>
              <a:t>Societal</a:t>
            </a:r>
          </a:p>
          <a:p>
            <a:pPr lvl="1"/>
            <a:r>
              <a:rPr lang="en-US" sz="2400" dirty="0" smtClean="0"/>
              <a:t>Internalized</a:t>
            </a:r>
          </a:p>
          <a:p>
            <a:pPr marL="170752" lvl="1" indent="0">
              <a:buNone/>
            </a:pPr>
            <a:endParaRPr lang="en-US" sz="2800" dirty="0" smtClean="0"/>
          </a:p>
          <a:p>
            <a:r>
              <a:rPr lang="en-US" sz="2800" dirty="0" smtClean="0"/>
              <a:t>Negotiating socially prescribed gender roles</a:t>
            </a:r>
          </a:p>
          <a:p>
            <a:endParaRPr lang="en-US" sz="2800" dirty="0" smtClean="0"/>
          </a:p>
          <a:p>
            <a:r>
              <a:rPr lang="en-US" sz="2800" dirty="0" smtClean="0"/>
              <a:t>Assumed female connection</a:t>
            </a:r>
          </a:p>
          <a:p>
            <a:endParaRPr lang="en-US" sz="2800" dirty="0" smtClean="0"/>
          </a:p>
          <a:p>
            <a:r>
              <a:rPr lang="en-US" sz="2800" dirty="0" smtClean="0"/>
              <a:t>Other relationship issues </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Societal Homophobia</a:t>
            </a:r>
            <a:endParaRPr lang="en-US" sz="4000" dirty="0">
              <a:solidFill>
                <a:srgbClr val="65281B"/>
              </a:solidFill>
            </a:endParaRPr>
          </a:p>
        </p:txBody>
      </p:sp>
      <p:sp>
        <p:nvSpPr>
          <p:cNvPr id="3" name="Content Placeholder 2"/>
          <p:cNvSpPr>
            <a:spLocks noGrp="1"/>
          </p:cNvSpPr>
          <p:nvPr>
            <p:ph sz="quarter" idx="13"/>
          </p:nvPr>
        </p:nvSpPr>
        <p:spPr>
          <a:xfrm>
            <a:off x="272415" y="1651000"/>
            <a:ext cx="8595360" cy="4902200"/>
          </a:xfrm>
        </p:spPr>
        <p:txBody>
          <a:bodyPr>
            <a:noAutofit/>
          </a:bodyPr>
          <a:lstStyle/>
          <a:p>
            <a:pPr>
              <a:buNone/>
            </a:pPr>
            <a:r>
              <a:rPr lang="en-US" sz="2800" dirty="0" smtClean="0"/>
              <a:t>“And it’s seen as more of a problem, I think the man hits his wife then if two fags are beating each other or two dykes are going at it, whatever, who cares. Crazy gays. If a man beats his wife, it’s like, ‘whoa abuse.’” (female participant)</a:t>
            </a:r>
          </a:p>
          <a:p>
            <a:pPr>
              <a:buNone/>
            </a:pPr>
            <a:endParaRPr lang="en-US" sz="2800" dirty="0" smtClean="0"/>
          </a:p>
          <a:p>
            <a:pPr>
              <a:buNone/>
            </a:pPr>
            <a:r>
              <a:rPr lang="en-US" sz="2800" dirty="0" smtClean="0"/>
              <a:t>“I didn’t even realize how bad the abuse was until I was out of the relationship and I looked back on it and I’m like “oh my god, did I really let someone talk to me like that?” (female participant)</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Societal Homophobia</a:t>
            </a:r>
            <a:endParaRPr lang="en-US" sz="4000" dirty="0">
              <a:solidFill>
                <a:srgbClr val="65281B"/>
              </a:solidFill>
            </a:endParaRPr>
          </a:p>
        </p:txBody>
      </p:sp>
      <p:sp>
        <p:nvSpPr>
          <p:cNvPr id="3" name="Content Placeholder 2"/>
          <p:cNvSpPr>
            <a:spLocks noGrp="1"/>
          </p:cNvSpPr>
          <p:nvPr>
            <p:ph sz="quarter" idx="13"/>
          </p:nvPr>
        </p:nvSpPr>
        <p:spPr>
          <a:xfrm>
            <a:off x="274320" y="1587500"/>
            <a:ext cx="8595360" cy="4648708"/>
          </a:xfrm>
        </p:spPr>
        <p:txBody>
          <a:bodyPr>
            <a:normAutofit/>
          </a:bodyPr>
          <a:lstStyle/>
          <a:p>
            <a:pPr>
              <a:buNone/>
            </a:pPr>
            <a:r>
              <a:rPr lang="en-US" sz="3200" dirty="0" smtClean="0"/>
              <a:t>	“…I’ve heard of people saying I’m afraid to go to the police or the authorities or whoever’s in charge because they won’t be sympathetic because it’s a gay relationship or they won’t understand, or they’ll ridicule me or they feel this is something that I need to keep under wraps because [even if] the person is out, they might not want that kind of scrutiny.” (male participant)</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Societal Homophobia</a:t>
            </a:r>
            <a:endParaRPr lang="en-US" sz="4000" dirty="0">
              <a:solidFill>
                <a:srgbClr val="65281B"/>
              </a:solidFill>
            </a:endParaRPr>
          </a:p>
        </p:txBody>
      </p:sp>
      <p:sp>
        <p:nvSpPr>
          <p:cNvPr id="3" name="Content Placeholder 2"/>
          <p:cNvSpPr>
            <a:spLocks noGrp="1"/>
          </p:cNvSpPr>
          <p:nvPr>
            <p:ph sz="quarter" idx="13"/>
          </p:nvPr>
        </p:nvSpPr>
        <p:spPr>
          <a:xfrm>
            <a:off x="274320" y="1768348"/>
            <a:ext cx="8595360" cy="4086352"/>
          </a:xfrm>
        </p:spPr>
        <p:txBody>
          <a:bodyPr>
            <a:normAutofit/>
          </a:bodyPr>
          <a:lstStyle/>
          <a:p>
            <a:pPr marL="0" indent="0">
              <a:buNone/>
            </a:pPr>
            <a:r>
              <a:rPr lang="en-US" sz="2800" dirty="0" smtClean="0"/>
              <a:t>“… it’s not made visible…it [dating violence] happens so often because it’s not really culturally okay yet to be gay…” (female participant)</a:t>
            </a:r>
          </a:p>
          <a:p>
            <a:pPr marL="0" indent="0">
              <a:buNone/>
            </a:pPr>
            <a:endParaRPr lang="en-US" sz="2800" dirty="0" smtClean="0"/>
          </a:p>
          <a:p>
            <a:pPr marL="0" indent="0">
              <a:buNone/>
            </a:pPr>
            <a:r>
              <a:rPr lang="en-US" sz="2800" dirty="0" smtClean="0"/>
              <a:t>“[In] a closeted relationship, the prospect of fear really makes it even worse…It’s a fear of that parents will find out, that they’ll be moved out of the house, that they’ll be cut off from financial funding, all of these issues go together.” (female participant)</a:t>
            </a:r>
          </a:p>
          <a:p>
            <a:pPr marL="0" indent="0">
              <a:buNone/>
            </a:pPr>
            <a:endParaRPr lang="en-US" sz="2800" dirty="0" smtClean="0"/>
          </a:p>
          <a:p>
            <a:pPr marL="0" indent="0">
              <a:buNone/>
            </a:pPr>
            <a:endParaRPr lang="en-US" sz="2800" dirty="0" smtClean="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Societal Homophobia</a:t>
            </a:r>
            <a:endParaRPr lang="en-US" sz="4000" dirty="0">
              <a:solidFill>
                <a:srgbClr val="65281B"/>
              </a:solidFill>
            </a:endParaRPr>
          </a:p>
        </p:txBody>
      </p:sp>
      <p:sp>
        <p:nvSpPr>
          <p:cNvPr id="3" name="Content Placeholder 2"/>
          <p:cNvSpPr>
            <a:spLocks noGrp="1"/>
          </p:cNvSpPr>
          <p:nvPr>
            <p:ph sz="quarter" idx="13"/>
          </p:nvPr>
        </p:nvSpPr>
        <p:spPr>
          <a:xfrm>
            <a:off x="274320" y="1574800"/>
            <a:ext cx="8595360" cy="4661408"/>
          </a:xfrm>
        </p:spPr>
        <p:txBody>
          <a:bodyPr>
            <a:normAutofit lnSpcReduction="10000"/>
          </a:bodyPr>
          <a:lstStyle/>
          <a:p>
            <a:pPr>
              <a:buNone/>
            </a:pPr>
            <a:r>
              <a:rPr lang="en-US" sz="2400" dirty="0" smtClean="0"/>
              <a:t>	</a:t>
            </a:r>
            <a:r>
              <a:rPr lang="en-US" sz="3400" dirty="0" smtClean="0"/>
              <a:t>“…until the government allows gay people to serve openly in the military, until gay people are allowed to marry in the United States, you’re never  going to be considered equal and that goes all the way down to physical violence. Your physically violent relationship is not the equal of a heterosexual physically violent relationship.” (male participant)</a:t>
            </a:r>
            <a:endParaRPr lang="en-US" sz="3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Internalized Homophobia</a:t>
            </a:r>
            <a:endParaRPr lang="en-US" sz="4000" dirty="0">
              <a:solidFill>
                <a:srgbClr val="65281B"/>
              </a:solidFill>
            </a:endParaRPr>
          </a:p>
        </p:txBody>
      </p:sp>
      <p:sp>
        <p:nvSpPr>
          <p:cNvPr id="3" name="Content Placeholder 2"/>
          <p:cNvSpPr>
            <a:spLocks noGrp="1"/>
          </p:cNvSpPr>
          <p:nvPr>
            <p:ph sz="quarter" idx="13"/>
          </p:nvPr>
        </p:nvSpPr>
        <p:spPr>
          <a:xfrm>
            <a:off x="272415" y="1539748"/>
            <a:ext cx="8595360" cy="4937760"/>
          </a:xfrm>
        </p:spPr>
        <p:txBody>
          <a:bodyPr>
            <a:normAutofit fontScale="85000" lnSpcReduction="20000"/>
          </a:bodyPr>
          <a:lstStyle/>
          <a:p>
            <a:pPr>
              <a:buNone/>
            </a:pPr>
            <a:r>
              <a:rPr lang="en-US" dirty="0" smtClean="0"/>
              <a:t>	</a:t>
            </a:r>
            <a:r>
              <a:rPr lang="en-US" sz="2900" dirty="0" smtClean="0"/>
              <a:t>“I think [dating violence] has lots to do with the internalization of how you feel about being in that relationship and especially like how comfortable you are with your own gender, your own body, and I think people can have a lot of resentment towards themselves, towards their bodies, and towards their identities and especially like for me, being in a lot of straight relationships…in [those] relationships, any violence that I exhibited towards the guy has always been my resentment towards him for not being able to express like a huge part of myself, which is like having feelings for girls. There’s always having feelings for girls and the part of me that can’t express [that] and that’s definitely led to violence in [those relationships]. Like not knowing what you think or not always being okay with the relationship that you’re having.” (female participant)</a:t>
            </a:r>
            <a:endParaRPr lang="en-US" sz="29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Internalized Homophobia</a:t>
            </a:r>
            <a:endParaRPr lang="en-US" sz="4000" dirty="0">
              <a:solidFill>
                <a:srgbClr val="65281B"/>
              </a:solidFill>
            </a:endParaRPr>
          </a:p>
        </p:txBody>
      </p:sp>
      <p:sp>
        <p:nvSpPr>
          <p:cNvPr id="3" name="Content Placeholder 2"/>
          <p:cNvSpPr>
            <a:spLocks noGrp="1"/>
          </p:cNvSpPr>
          <p:nvPr>
            <p:ph sz="quarter" idx="13"/>
          </p:nvPr>
        </p:nvSpPr>
        <p:spPr>
          <a:xfrm>
            <a:off x="274320" y="1778000"/>
            <a:ext cx="8595360" cy="4458208"/>
          </a:xfrm>
        </p:spPr>
        <p:txBody>
          <a:bodyPr/>
          <a:lstStyle/>
          <a:p>
            <a:endParaRPr lang="en-US" dirty="0" smtClean="0"/>
          </a:p>
          <a:p>
            <a:pPr marL="0" indent="0">
              <a:buNone/>
            </a:pPr>
            <a:r>
              <a:rPr lang="en-US" sz="3600" dirty="0" smtClean="0"/>
              <a:t>“I think dealing with pressures because I don’t think one person in a relationship is comfortable and the other person is not can create a lot of issues. I see that a lot.” (female participant)</a:t>
            </a:r>
            <a:endParaRPr lang="en-US" sz="36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800" decel="100000"/>
                                        <p:tgtEl>
                                          <p:spTgt spid="3">
                                            <p:txEl>
                                              <p:pRg st="1" end="1"/>
                                            </p:txEl>
                                          </p:spTgt>
                                        </p:tgtEl>
                                      </p:cBhvr>
                                    </p:animEffect>
                                    <p:anim calcmode="lin" valueType="num">
                                      <p:cBhvr>
                                        <p:cTn id="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78130" y="241300"/>
            <a:ext cx="8591550" cy="889001"/>
          </a:xfrm>
        </p:spPr>
        <p:txBody>
          <a:bodyPr>
            <a:noAutofit/>
          </a:bodyPr>
          <a:lstStyle/>
          <a:p>
            <a:pPr algn="ctr"/>
            <a:r>
              <a:rPr lang="en-US" sz="4000" dirty="0" smtClean="0">
                <a:solidFill>
                  <a:srgbClr val="65281B"/>
                </a:solidFill>
              </a:rPr>
              <a:t>Internalized Homophobia</a:t>
            </a:r>
            <a:endParaRPr lang="en-US" sz="4000" dirty="0">
              <a:solidFill>
                <a:srgbClr val="65281B"/>
              </a:solidFill>
            </a:endParaRPr>
          </a:p>
        </p:txBody>
      </p:sp>
      <p:sp>
        <p:nvSpPr>
          <p:cNvPr id="100355" name="Rectangle 3"/>
          <p:cNvSpPr>
            <a:spLocks noGrp="1" noChangeArrowheads="1"/>
          </p:cNvSpPr>
          <p:nvPr>
            <p:ph sz="quarter" idx="13"/>
          </p:nvPr>
        </p:nvSpPr>
        <p:spPr>
          <a:xfrm>
            <a:off x="274320" y="1400048"/>
            <a:ext cx="8595360" cy="4911852"/>
          </a:xfrm>
        </p:spPr>
        <p:txBody>
          <a:bodyPr>
            <a:normAutofit/>
          </a:bodyPr>
          <a:lstStyle/>
          <a:p>
            <a:pPr>
              <a:buNone/>
            </a:pPr>
            <a:r>
              <a:rPr lang="en-US" sz="2800" dirty="0" smtClean="0"/>
              <a:t>	</a:t>
            </a:r>
            <a:r>
              <a:rPr lang="en-US" sz="2600" dirty="0" smtClean="0"/>
              <a:t>“She was like, “I want to wear ties.” I was looking at her like, “I’m not going outside with you wearing ties.”…For the longest time I couldn’t understand, I was so angry with her and it was just because I’m bisexual and already I don’t want to be seen as other. I’m already other, like in the community, period…but, I have the pleasure of being able to not…have my gayness be so [obvious]. You just don’t see it. It doesn’t come across at all I guess and I was comfortable with that, but if I’m walking down the street with her and she has a tie on and we’re walking together…it just turned into a very disgusting argument, very disgusting time. ” (female participant)</a:t>
            </a:r>
            <a:endParaRPr lang="en-US" sz="26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800" decel="100000"/>
                                        <p:tgtEl>
                                          <p:spTgt spid="100355">
                                            <p:txEl>
                                              <p:pRg st="0" end="0"/>
                                            </p:txEl>
                                          </p:spTgt>
                                        </p:tgtEl>
                                      </p:cBhvr>
                                    </p:animEffect>
                                    <p:anim calcmode="lin" valueType="num">
                                      <p:cBhvr>
                                        <p:cTn id="8" dur="800" decel="100000" fill="hold"/>
                                        <p:tgtEl>
                                          <p:spTgt spid="10035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035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035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5">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
            <a:ext cx="8229600" cy="1193800"/>
          </a:xfrm>
        </p:spPr>
        <p:txBody>
          <a:bodyPr>
            <a:normAutofit fontScale="90000"/>
          </a:bodyPr>
          <a:lstStyle/>
          <a:p>
            <a:pPr algn="ctr"/>
            <a:r>
              <a:rPr lang="en-US" sz="4000" dirty="0" smtClean="0">
                <a:solidFill>
                  <a:schemeClr val="accent1"/>
                </a:solidFill>
              </a:rPr>
              <a:t>Intimate Partner Violence (IPV)/Dating Violence (DV)</a:t>
            </a:r>
            <a:endParaRPr lang="en-US" sz="4000" dirty="0">
              <a:solidFill>
                <a:schemeClr val="accent1"/>
              </a:solidFill>
            </a:endParaRPr>
          </a:p>
        </p:txBody>
      </p:sp>
      <p:sp>
        <p:nvSpPr>
          <p:cNvPr id="3" name="Content Placeholder 2"/>
          <p:cNvSpPr>
            <a:spLocks noGrp="1"/>
          </p:cNvSpPr>
          <p:nvPr>
            <p:ph idx="4294967295"/>
          </p:nvPr>
        </p:nvSpPr>
        <p:spPr>
          <a:xfrm>
            <a:off x="457200" y="1943100"/>
            <a:ext cx="8229600" cy="4416425"/>
          </a:xfrm>
          <a:prstGeom prst="rect">
            <a:avLst/>
          </a:prstGeom>
        </p:spPr>
        <p:txBody>
          <a:bodyPr>
            <a:normAutofit fontScale="92500"/>
          </a:bodyPr>
          <a:lstStyle/>
          <a:p>
            <a:r>
              <a:rPr lang="en-US" sz="3200" dirty="0" smtClean="0"/>
              <a:t>IPV – abuse that occurs between two people in a close relationship (current or former spouses and dating partners) that may be physical, sexual, threats, or emotional (CDC, 2012</a:t>
            </a:r>
            <a:r>
              <a:rPr lang="en-US" sz="3200" dirty="0" smtClean="0"/>
              <a:t>)</a:t>
            </a:r>
          </a:p>
          <a:p>
            <a:r>
              <a:rPr lang="en-US" sz="3200" dirty="0" smtClean="0"/>
              <a:t>DV – a form of IPV (CDC, 2012) generally refers to teens and young </a:t>
            </a:r>
            <a:r>
              <a:rPr lang="en-US" sz="3200" dirty="0" smtClean="0"/>
              <a:t>adults</a:t>
            </a:r>
          </a:p>
          <a:p>
            <a:r>
              <a:rPr lang="en-US" sz="3200" dirty="0" smtClean="0"/>
              <a:t>Sexual minority youth – youth who self identify as lesbian, gay, bisexual, transgender, queer, questioning </a:t>
            </a:r>
            <a:endParaRPr lang="en-US" sz="3200"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 y="368300"/>
            <a:ext cx="8591550" cy="1295400"/>
          </a:xfrm>
        </p:spPr>
        <p:txBody>
          <a:bodyPr>
            <a:noAutofit/>
          </a:bodyPr>
          <a:lstStyle/>
          <a:p>
            <a:pPr algn="ctr"/>
            <a:r>
              <a:rPr lang="en-US" sz="4000" dirty="0" smtClean="0">
                <a:solidFill>
                  <a:srgbClr val="65281B"/>
                </a:solidFill>
              </a:rPr>
              <a:t>Negotiating socially prescribed gender roles</a:t>
            </a:r>
            <a:endParaRPr lang="en-US" sz="4000" dirty="0">
              <a:solidFill>
                <a:srgbClr val="65281B"/>
              </a:solidFill>
            </a:endParaRPr>
          </a:p>
        </p:txBody>
      </p:sp>
      <p:sp>
        <p:nvSpPr>
          <p:cNvPr id="3" name="Content Placeholder 2"/>
          <p:cNvSpPr>
            <a:spLocks noGrp="1"/>
          </p:cNvSpPr>
          <p:nvPr>
            <p:ph sz="quarter" idx="13"/>
          </p:nvPr>
        </p:nvSpPr>
        <p:spPr/>
        <p:txBody>
          <a:bodyPr/>
          <a:lstStyle/>
          <a:p>
            <a:pPr>
              <a:buNone/>
            </a:pPr>
            <a:endParaRPr lang="en-US" dirty="0" smtClean="0"/>
          </a:p>
          <a:p>
            <a:pPr>
              <a:buNone/>
            </a:pPr>
            <a:endParaRPr lang="en-US" dirty="0"/>
          </a:p>
          <a:p>
            <a:pPr>
              <a:buNone/>
            </a:pPr>
            <a:r>
              <a:rPr lang="en-US" dirty="0" smtClean="0"/>
              <a:t>	</a:t>
            </a:r>
            <a:r>
              <a:rPr lang="en-US" sz="3200" dirty="0" smtClean="0"/>
              <a:t>“I think a lot of people think that you can’t be dominant without being either verbally abusive or like readily make it known that you’re the dominant one in the relationship between two girls.” (female participant)</a:t>
            </a:r>
            <a:endParaRPr lang="en-US" sz="32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800" decel="100000"/>
                                        <p:tgtEl>
                                          <p:spTgt spid="3">
                                            <p:txEl>
                                              <p:pRg st="2" end="2"/>
                                            </p:txEl>
                                          </p:spTgt>
                                        </p:tgtEl>
                                      </p:cBhvr>
                                    </p:animEffect>
                                    <p:anim calcmode="lin" valueType="num">
                                      <p:cBhvr>
                                        <p:cTn id="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 y="292100"/>
            <a:ext cx="8591550" cy="800101"/>
          </a:xfrm>
        </p:spPr>
        <p:txBody>
          <a:bodyPr>
            <a:noAutofit/>
          </a:bodyPr>
          <a:lstStyle/>
          <a:p>
            <a:pPr algn="ctr"/>
            <a:r>
              <a:rPr lang="en-US" sz="3400" dirty="0" smtClean="0">
                <a:solidFill>
                  <a:srgbClr val="65281B"/>
                </a:solidFill>
              </a:rPr>
              <a:t>Negotiating socially prescribed gender roles</a:t>
            </a:r>
            <a:endParaRPr lang="en-US" sz="3400" dirty="0">
              <a:solidFill>
                <a:srgbClr val="65281B"/>
              </a:solidFill>
            </a:endParaRPr>
          </a:p>
        </p:txBody>
      </p:sp>
      <p:sp>
        <p:nvSpPr>
          <p:cNvPr id="3" name="Content Placeholder 2"/>
          <p:cNvSpPr>
            <a:spLocks noGrp="1"/>
          </p:cNvSpPr>
          <p:nvPr>
            <p:ph sz="quarter" idx="13"/>
          </p:nvPr>
        </p:nvSpPr>
        <p:spPr/>
        <p:txBody>
          <a:bodyPr>
            <a:noAutofit/>
          </a:bodyPr>
          <a:lstStyle/>
          <a:p>
            <a:pPr>
              <a:buNone/>
            </a:pPr>
            <a:r>
              <a:rPr lang="en-US" sz="2800" dirty="0" smtClean="0"/>
              <a:t>	“…my girlfriend originally identified as gender queer. So like for the first year or so we were together, we’re both sort of like </a:t>
            </a:r>
            <a:r>
              <a:rPr lang="en-US" sz="2800" dirty="0" err="1" smtClean="0"/>
              <a:t>femmy</a:t>
            </a:r>
            <a:r>
              <a:rPr lang="en-US" sz="2800" dirty="0" smtClean="0"/>
              <a:t> or whatever and all of a sudden, she’s like presenting really masculine and she passes as a guy all the time and I like just got okay, like completely with I’m with a woman, </a:t>
            </a:r>
            <a:r>
              <a:rPr lang="en-US" sz="2800" dirty="0" err="1" smtClean="0"/>
              <a:t>ya</a:t>
            </a:r>
            <a:r>
              <a:rPr lang="en-US" sz="2800" dirty="0" smtClean="0"/>
              <a:t> </a:t>
            </a:r>
            <a:r>
              <a:rPr lang="en-US" sz="2800" dirty="0" err="1" smtClean="0"/>
              <a:t>da</a:t>
            </a:r>
            <a:r>
              <a:rPr lang="en-US" sz="2800" dirty="0" smtClean="0"/>
              <a:t> </a:t>
            </a:r>
            <a:r>
              <a:rPr lang="en-US" sz="2800" dirty="0" err="1" smtClean="0"/>
              <a:t>ya</a:t>
            </a:r>
            <a:r>
              <a:rPr lang="en-US" sz="2800" dirty="0" smtClean="0"/>
              <a:t> </a:t>
            </a:r>
            <a:r>
              <a:rPr lang="en-US" sz="2800" dirty="0" err="1" smtClean="0"/>
              <a:t>da</a:t>
            </a:r>
            <a:r>
              <a:rPr lang="en-US" sz="2800" dirty="0" smtClean="0"/>
              <a:t>, the whole gay thing and like now when people see me they’re like oh straight, heterosexual and like I’m trying to deal with being perceived that way again because I don’t want to pretend or be in a closet or be viewed that way. So it’s sort of hard to deal with that.” (female participant)</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558800"/>
            <a:ext cx="8591550" cy="736601"/>
          </a:xfrm>
        </p:spPr>
        <p:txBody>
          <a:bodyPr>
            <a:normAutofit/>
          </a:bodyPr>
          <a:lstStyle/>
          <a:p>
            <a:pPr algn="ctr"/>
            <a:r>
              <a:rPr lang="en-US" sz="4000" dirty="0" smtClean="0">
                <a:solidFill>
                  <a:srgbClr val="65281B"/>
                </a:solidFill>
              </a:rPr>
              <a:t>Assumed Female Connection</a:t>
            </a:r>
            <a:endParaRPr lang="en-US" sz="4000" dirty="0">
              <a:solidFill>
                <a:srgbClr val="65281B"/>
              </a:solidFill>
            </a:endParaRPr>
          </a:p>
        </p:txBody>
      </p:sp>
      <p:sp>
        <p:nvSpPr>
          <p:cNvPr id="3" name="Content Placeholder 2"/>
          <p:cNvSpPr>
            <a:spLocks noGrp="1"/>
          </p:cNvSpPr>
          <p:nvPr>
            <p:ph sz="quarter" idx="13"/>
          </p:nvPr>
        </p:nvSpPr>
        <p:spPr>
          <a:xfrm>
            <a:off x="272415" y="1666748"/>
            <a:ext cx="8595360" cy="4454652"/>
          </a:xfrm>
        </p:spPr>
        <p:txBody>
          <a:bodyPr>
            <a:normAutofit/>
          </a:bodyPr>
          <a:lstStyle/>
          <a:p>
            <a:pPr>
              <a:buNone/>
            </a:pPr>
            <a:r>
              <a:rPr lang="en-US" dirty="0" smtClean="0"/>
              <a:t>	</a:t>
            </a:r>
            <a:r>
              <a:rPr lang="en-US" sz="2800" dirty="0" smtClean="0"/>
              <a:t>“I was going to say as far as the communication piece, how it can manifest itself, I’m talking about girls.  She should be able to understand me. We both have the same periods. We both get moody the same way. Why don’t you understand? What the fuck is wrong with you?   Why don’t you get it, you know what I mean and I’m going to be angry at her and not sensitive. If I was dating a man, it’s like he’s just not going to get it, I’m just going to let this go and go want to talk to my home girls.” </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 y="330200"/>
            <a:ext cx="8591550" cy="723901"/>
          </a:xfrm>
        </p:spPr>
        <p:txBody>
          <a:bodyPr>
            <a:normAutofit/>
          </a:bodyPr>
          <a:lstStyle/>
          <a:p>
            <a:pPr algn="ctr"/>
            <a:r>
              <a:rPr lang="en-US" sz="4000" dirty="0" smtClean="0">
                <a:solidFill>
                  <a:srgbClr val="65281B"/>
                </a:solidFill>
              </a:rPr>
              <a:t>Assumed Female Connection</a:t>
            </a:r>
            <a:endParaRPr lang="en-US" sz="4000" dirty="0">
              <a:solidFill>
                <a:srgbClr val="65281B"/>
              </a:solidFill>
            </a:endParaRPr>
          </a:p>
        </p:txBody>
      </p:sp>
      <p:sp>
        <p:nvSpPr>
          <p:cNvPr id="3" name="Content Placeholder 2"/>
          <p:cNvSpPr>
            <a:spLocks noGrp="1"/>
          </p:cNvSpPr>
          <p:nvPr>
            <p:ph sz="quarter" idx="13"/>
          </p:nvPr>
        </p:nvSpPr>
        <p:spPr>
          <a:xfrm>
            <a:off x="274320" y="1463548"/>
            <a:ext cx="8595360" cy="4937760"/>
          </a:xfrm>
        </p:spPr>
        <p:txBody>
          <a:bodyPr>
            <a:normAutofit/>
          </a:bodyPr>
          <a:lstStyle/>
          <a:p>
            <a:pPr>
              <a:buNone/>
            </a:pPr>
            <a:r>
              <a:rPr lang="en-US" dirty="0" smtClean="0"/>
              <a:t>	</a:t>
            </a:r>
            <a:r>
              <a:rPr lang="en-US" sz="3000" dirty="0" smtClean="0"/>
              <a:t>“…there’s kind of like that female connection what you [referring to another participant] were talking about and connection you assume leads to a shared understanding and doesn’t necessarily…”</a:t>
            </a:r>
          </a:p>
          <a:p>
            <a:pPr>
              <a:buNone/>
            </a:pPr>
            <a:r>
              <a:rPr lang="en-US" sz="3000" dirty="0" smtClean="0"/>
              <a:t> </a:t>
            </a:r>
          </a:p>
          <a:p>
            <a:pPr>
              <a:buNone/>
            </a:pPr>
            <a:r>
              <a:rPr lang="en-US" sz="3000" dirty="0" smtClean="0"/>
              <a:t>	“…I mean same sex couples…you have to deal with …like expecting the other person to understand you because they’re the same gender.” </a:t>
            </a:r>
            <a:endParaRPr lang="en-US" sz="30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800" decel="100000"/>
                                        <p:tgtEl>
                                          <p:spTgt spid="3">
                                            <p:txEl>
                                              <p:pRg st="2" end="2"/>
                                            </p:txEl>
                                          </p:spTgt>
                                        </p:tgtEl>
                                      </p:cBhvr>
                                    </p:animEffect>
                                    <p:anim calcmode="lin" valueType="num">
                                      <p:cBhvr>
                                        <p:cTn id="1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Other Relationship Issues</a:t>
            </a:r>
            <a:endParaRPr lang="en-US" sz="4000" dirty="0">
              <a:solidFill>
                <a:srgbClr val="65281B"/>
              </a:solidFill>
            </a:endParaRPr>
          </a:p>
        </p:txBody>
      </p:sp>
      <p:sp>
        <p:nvSpPr>
          <p:cNvPr id="3" name="Content Placeholder 2"/>
          <p:cNvSpPr>
            <a:spLocks noGrp="1"/>
          </p:cNvSpPr>
          <p:nvPr>
            <p:ph idx="4294967295"/>
          </p:nvPr>
        </p:nvSpPr>
        <p:spPr>
          <a:xfrm>
            <a:off x="381000" y="1761565"/>
            <a:ext cx="8534400" cy="4715435"/>
          </a:xfrm>
          <a:prstGeom prst="rect">
            <a:avLst/>
          </a:prstGeom>
        </p:spPr>
        <p:txBody>
          <a:bodyPr>
            <a:normAutofit/>
          </a:bodyPr>
          <a:lstStyle/>
          <a:p>
            <a:pPr>
              <a:buNone/>
            </a:pPr>
            <a:r>
              <a:rPr lang="en-US" dirty="0" smtClean="0"/>
              <a:t>	</a:t>
            </a:r>
            <a:r>
              <a:rPr lang="en-US" sz="3200" dirty="0" smtClean="0"/>
              <a:t>“Some people just aren’t good together. So sometimes the reason for the violence is because they push each other’s buttons” (male participant)</a:t>
            </a:r>
          </a:p>
          <a:p>
            <a:pPr>
              <a:buNone/>
            </a:pPr>
            <a:endParaRPr lang="en-US" sz="3200" dirty="0" smtClean="0"/>
          </a:p>
          <a:p>
            <a:pPr>
              <a:buNone/>
            </a:pPr>
            <a:r>
              <a:rPr lang="en-US" sz="3200" dirty="0" smtClean="0"/>
              <a:t>	“Plus you have double the jealousy if you’re dating a bisexual girl.  They’re always looking at dudes and girls like that jealousy level is just like up there.”  (female participant)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406400"/>
            <a:ext cx="8591550" cy="889001"/>
          </a:xfrm>
        </p:spPr>
        <p:txBody>
          <a:bodyPr>
            <a:normAutofit/>
          </a:bodyPr>
          <a:lstStyle/>
          <a:p>
            <a:pPr algn="ctr"/>
            <a:r>
              <a:rPr lang="en-US" sz="4000" dirty="0" smtClean="0">
                <a:solidFill>
                  <a:srgbClr val="65281B"/>
                </a:solidFill>
              </a:rPr>
              <a:t>Mental Health Consequences</a:t>
            </a:r>
            <a:endParaRPr lang="en-US" sz="4000" dirty="0">
              <a:solidFill>
                <a:srgbClr val="65281B"/>
              </a:solidFill>
            </a:endParaRPr>
          </a:p>
        </p:txBody>
      </p:sp>
      <p:sp>
        <p:nvSpPr>
          <p:cNvPr id="3" name="Content Placeholder 2"/>
          <p:cNvSpPr>
            <a:spLocks noGrp="1"/>
          </p:cNvSpPr>
          <p:nvPr>
            <p:ph sz="quarter" idx="13"/>
          </p:nvPr>
        </p:nvSpPr>
        <p:spPr>
          <a:xfrm>
            <a:off x="274320" y="1727200"/>
            <a:ext cx="8595360" cy="4509008"/>
          </a:xfrm>
        </p:spPr>
        <p:txBody>
          <a:bodyPr>
            <a:noAutofit/>
          </a:bodyPr>
          <a:lstStyle/>
          <a:p>
            <a:r>
              <a:rPr lang="en-US" sz="3000" dirty="0" smtClean="0"/>
              <a:t>50% met or exceeded the criteria score for depression</a:t>
            </a:r>
          </a:p>
          <a:p>
            <a:r>
              <a:rPr lang="en-US" sz="3000" dirty="0" smtClean="0"/>
              <a:t>40% met or exceeded the criteria score for PTSD</a:t>
            </a:r>
          </a:p>
          <a:p>
            <a:r>
              <a:rPr lang="en-US" sz="3000" dirty="0" smtClean="0"/>
              <a:t>Current psychological victimization related to depression and PTSD</a:t>
            </a:r>
          </a:p>
          <a:p>
            <a:r>
              <a:rPr lang="en-US" sz="3000" dirty="0" smtClean="0"/>
              <a:t>Current psychological perpetration related to PTSD</a:t>
            </a:r>
          </a:p>
          <a:p>
            <a:r>
              <a:rPr lang="en-US" sz="3000" dirty="0" smtClean="0"/>
              <a:t>Current physical perpetration related to depression and PTSD</a:t>
            </a:r>
            <a:endParaRPr lang="en-US" sz="3000"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a:bodyPr>
          <a:lstStyle/>
          <a:p>
            <a:pPr algn="ctr"/>
            <a:r>
              <a:rPr lang="en-US" sz="4000" dirty="0">
                <a:solidFill>
                  <a:srgbClr val="65281B"/>
                </a:solidFill>
              </a:rPr>
              <a:t>Conclusions</a:t>
            </a:r>
          </a:p>
        </p:txBody>
      </p:sp>
      <p:sp>
        <p:nvSpPr>
          <p:cNvPr id="90115" name="Rectangle 3"/>
          <p:cNvSpPr>
            <a:spLocks noGrp="1" noChangeArrowheads="1"/>
          </p:cNvSpPr>
          <p:nvPr>
            <p:ph idx="4294967295"/>
          </p:nvPr>
        </p:nvSpPr>
        <p:spPr>
          <a:xfrm>
            <a:off x="276225" y="1761565"/>
            <a:ext cx="8562975" cy="4867835"/>
          </a:xfrm>
          <a:prstGeom prst="rect">
            <a:avLst/>
          </a:prstGeom>
        </p:spPr>
        <p:txBody>
          <a:bodyPr>
            <a:normAutofit lnSpcReduction="10000"/>
          </a:bodyPr>
          <a:lstStyle/>
          <a:p>
            <a:r>
              <a:rPr lang="en-US" sz="3000" dirty="0"/>
              <a:t>Prevalence of dating violence is disturbingly high among this population (both adolescent and current</a:t>
            </a:r>
            <a:r>
              <a:rPr lang="en-US" sz="3000" dirty="0" smtClean="0"/>
              <a:t>)</a:t>
            </a:r>
          </a:p>
          <a:p>
            <a:pPr>
              <a:buNone/>
            </a:pPr>
            <a:endParaRPr lang="en-US" sz="3000" dirty="0" smtClean="0"/>
          </a:p>
          <a:p>
            <a:r>
              <a:rPr lang="en-US" sz="3000" dirty="0"/>
              <a:t>Such violence is adversely related to physical and mental health outcomes (particularly detrimental to mental health</a:t>
            </a:r>
            <a:r>
              <a:rPr lang="en-US" sz="3000" dirty="0" smtClean="0"/>
              <a:t>)</a:t>
            </a:r>
          </a:p>
          <a:p>
            <a:pPr>
              <a:buNone/>
            </a:pPr>
            <a:endParaRPr lang="en-US" sz="3000" dirty="0" smtClean="0"/>
          </a:p>
          <a:p>
            <a:r>
              <a:rPr lang="en-US" sz="3000" dirty="0"/>
              <a:t>Prevention/intervention efforts are needed which target this population </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Conclusions</a:t>
            </a:r>
            <a:endParaRPr lang="en-US" sz="4000" dirty="0">
              <a:solidFill>
                <a:srgbClr val="65281B"/>
              </a:solidFill>
            </a:endParaRPr>
          </a:p>
        </p:txBody>
      </p:sp>
      <p:sp>
        <p:nvSpPr>
          <p:cNvPr id="3" name="Content Placeholder 2"/>
          <p:cNvSpPr>
            <a:spLocks noGrp="1"/>
          </p:cNvSpPr>
          <p:nvPr>
            <p:ph sz="quarter" idx="13"/>
          </p:nvPr>
        </p:nvSpPr>
        <p:spPr>
          <a:xfrm>
            <a:off x="272415" y="1730248"/>
            <a:ext cx="8595360" cy="4568952"/>
          </a:xfrm>
        </p:spPr>
        <p:txBody>
          <a:bodyPr>
            <a:noAutofit/>
          </a:bodyPr>
          <a:lstStyle/>
          <a:p>
            <a:r>
              <a:rPr lang="en-US" sz="3000" dirty="0" smtClean="0"/>
              <a:t>Unique factors which contribute to violence in same-sex dating relationships among youth.</a:t>
            </a:r>
          </a:p>
          <a:p>
            <a:pPr marL="0" indent="0">
              <a:buNone/>
            </a:pPr>
            <a:endParaRPr lang="en-US" sz="3000" dirty="0" smtClean="0"/>
          </a:p>
          <a:p>
            <a:r>
              <a:rPr lang="en-US" sz="3000" dirty="0" smtClean="0"/>
              <a:t>Assumed female connection may impeded healthy communication between female partners</a:t>
            </a:r>
          </a:p>
          <a:p>
            <a:pPr marL="0" indent="0">
              <a:buNone/>
            </a:pPr>
            <a:endParaRPr lang="en-US" sz="3000" dirty="0" smtClean="0"/>
          </a:p>
          <a:p>
            <a:r>
              <a:rPr lang="en-US" sz="3000" dirty="0" smtClean="0"/>
              <a:t>Young LBQ females in need of healthy role models and models of healthy same-sex relationships</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65281B"/>
                </a:solidFill>
              </a:rPr>
              <a:t>Implications</a:t>
            </a:r>
            <a:endParaRPr lang="en-US" sz="4000" dirty="0">
              <a:solidFill>
                <a:srgbClr val="65281B"/>
              </a:solidFill>
            </a:endParaRPr>
          </a:p>
        </p:txBody>
      </p:sp>
      <p:sp>
        <p:nvSpPr>
          <p:cNvPr id="3" name="Content Placeholder 2"/>
          <p:cNvSpPr>
            <a:spLocks noGrp="1"/>
          </p:cNvSpPr>
          <p:nvPr>
            <p:ph sz="quarter" idx="13"/>
          </p:nvPr>
        </p:nvSpPr>
        <p:spPr>
          <a:xfrm>
            <a:off x="272415" y="1565148"/>
            <a:ext cx="8595360" cy="4937760"/>
          </a:xfrm>
        </p:spPr>
        <p:txBody>
          <a:bodyPr>
            <a:normAutofit lnSpcReduction="10000"/>
          </a:bodyPr>
          <a:lstStyle/>
          <a:p>
            <a:r>
              <a:rPr lang="en-US" sz="2800" dirty="0" smtClean="0"/>
              <a:t>Need interventions which facilitate healthy relationships and reduce dating violence among this population</a:t>
            </a:r>
          </a:p>
          <a:p>
            <a:pPr marL="0" indent="0">
              <a:buNone/>
            </a:pPr>
            <a:endParaRPr lang="en-US" sz="2800" dirty="0" smtClean="0"/>
          </a:p>
          <a:p>
            <a:r>
              <a:rPr lang="en-US" sz="2800" dirty="0" smtClean="0"/>
              <a:t>Community-based organizations that work with sexual minority youth should include dating violence education</a:t>
            </a:r>
          </a:p>
          <a:p>
            <a:pPr marL="0" indent="0">
              <a:buNone/>
            </a:pPr>
            <a:endParaRPr lang="en-US" sz="2800" dirty="0" smtClean="0"/>
          </a:p>
          <a:p>
            <a:r>
              <a:rPr lang="en-US" sz="2800" dirty="0" smtClean="0"/>
              <a:t>Community-based IPV and sexual assault agencies and state coalitions need to address the needs of sexual minorities</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76225" y="393701"/>
            <a:ext cx="8591550" cy="711200"/>
          </a:xfrm>
        </p:spPr>
        <p:txBody>
          <a:bodyPr>
            <a:normAutofit/>
          </a:bodyPr>
          <a:lstStyle/>
          <a:p>
            <a:pPr algn="ctr"/>
            <a:r>
              <a:rPr lang="en-US" sz="4000" dirty="0">
                <a:solidFill>
                  <a:srgbClr val="65281B"/>
                </a:solidFill>
              </a:rPr>
              <a:t>Implications</a:t>
            </a:r>
          </a:p>
        </p:txBody>
      </p:sp>
      <p:sp>
        <p:nvSpPr>
          <p:cNvPr id="82947" name="Rectangle 3"/>
          <p:cNvSpPr>
            <a:spLocks noGrp="1" noChangeArrowheads="1"/>
          </p:cNvSpPr>
          <p:nvPr>
            <p:ph idx="4294967295"/>
          </p:nvPr>
        </p:nvSpPr>
        <p:spPr>
          <a:xfrm>
            <a:off x="457200" y="1600201"/>
            <a:ext cx="8305800" cy="4876800"/>
          </a:xfrm>
          <a:prstGeom prst="rect">
            <a:avLst/>
          </a:prstGeom>
        </p:spPr>
        <p:txBody>
          <a:bodyPr>
            <a:normAutofit lnSpcReduction="10000"/>
          </a:bodyPr>
          <a:lstStyle/>
          <a:p>
            <a:r>
              <a:rPr lang="en-US" sz="2800" dirty="0">
                <a:solidFill>
                  <a:schemeClr val="tx2"/>
                </a:solidFill>
              </a:rPr>
              <a:t>Education.</a:t>
            </a:r>
            <a:r>
              <a:rPr lang="en-US" sz="2800" dirty="0"/>
              <a:t> Efforts must be made to educate youth about DV and the multiple ways in which abuse can occur in relationships, including the reality of such violence in same-sex dating relationships.  Such efforts must begin early (middle school</a:t>
            </a:r>
            <a:r>
              <a:rPr lang="en-US" sz="2800" dirty="0" smtClean="0"/>
              <a:t>)</a:t>
            </a:r>
          </a:p>
          <a:p>
            <a:pPr>
              <a:buNone/>
            </a:pPr>
            <a:endParaRPr lang="en-US" sz="2800" dirty="0" smtClean="0">
              <a:solidFill>
                <a:schemeClr val="tx2"/>
              </a:solidFill>
            </a:endParaRPr>
          </a:p>
          <a:p>
            <a:r>
              <a:rPr lang="en-US" sz="2800" dirty="0">
                <a:solidFill>
                  <a:schemeClr val="tx2"/>
                </a:solidFill>
              </a:rPr>
              <a:t>Contextual Factors.</a:t>
            </a:r>
            <a:r>
              <a:rPr lang="en-US" sz="2800" dirty="0">
                <a:solidFill>
                  <a:schemeClr val="bg1"/>
                </a:solidFill>
              </a:rPr>
              <a:t> </a:t>
            </a:r>
            <a:r>
              <a:rPr lang="en-US" sz="2800" dirty="0"/>
              <a:t>Address those factors that contribute to the spread of</a:t>
            </a:r>
            <a:r>
              <a:rPr lang="en-US" sz="2800" dirty="0" smtClean="0"/>
              <a:t> IPV/DV</a:t>
            </a:r>
            <a:r>
              <a:rPr lang="en-US" sz="2800" dirty="0"/>
              <a:t>. This includes community passivity, lack of effective prevention efforts, lack of early education, homophobia, structural inequalities and community violence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873624"/>
                </a:solidFill>
              </a:rPr>
              <a:t>IPV Prevalence</a:t>
            </a:r>
            <a:endParaRPr lang="en-US" sz="4000" dirty="0">
              <a:solidFill>
                <a:srgbClr val="873624"/>
              </a:solidFill>
            </a:endParaRPr>
          </a:p>
        </p:txBody>
      </p:sp>
      <p:sp>
        <p:nvSpPr>
          <p:cNvPr id="3" name="Content Placeholder 2"/>
          <p:cNvSpPr>
            <a:spLocks noGrp="1"/>
          </p:cNvSpPr>
          <p:nvPr>
            <p:ph idx="4294967295"/>
          </p:nvPr>
        </p:nvSpPr>
        <p:spPr>
          <a:xfrm>
            <a:off x="276225" y="1562101"/>
            <a:ext cx="8591549" cy="4991100"/>
          </a:xfrm>
          <a:prstGeom prst="rect">
            <a:avLst/>
          </a:prstGeom>
        </p:spPr>
        <p:txBody>
          <a:bodyPr>
            <a:noAutofit/>
          </a:bodyPr>
          <a:lstStyle/>
          <a:p>
            <a:r>
              <a:rPr lang="en-US" sz="3600" dirty="0" smtClean="0"/>
              <a:t>Lifetime prevalence of IPV among adults generally 1 in 3 women and 1 in 4 men (Black and colleagues, 2010)</a:t>
            </a:r>
          </a:p>
          <a:p>
            <a:pPr>
              <a:buNone/>
            </a:pPr>
            <a:endParaRPr lang="en-US" sz="3600" dirty="0" smtClean="0"/>
          </a:p>
          <a:p>
            <a:r>
              <a:rPr lang="en-US" sz="3600" dirty="0" smtClean="0"/>
              <a:t>Same-sex IPV rates are generally found to be comparable to rates between heterosexual couples (Renner &amp; Whitney, 2010)</a:t>
            </a:r>
            <a:endParaRPr 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a:bodyPr>
          <a:lstStyle/>
          <a:p>
            <a:pPr algn="ctr"/>
            <a:r>
              <a:rPr lang="en-US" sz="4000" dirty="0">
                <a:solidFill>
                  <a:srgbClr val="65281B"/>
                </a:solidFill>
              </a:rPr>
              <a:t>Implications</a:t>
            </a:r>
          </a:p>
        </p:txBody>
      </p:sp>
      <p:sp>
        <p:nvSpPr>
          <p:cNvPr id="81923" name="Rectangle 3"/>
          <p:cNvSpPr>
            <a:spLocks noGrp="1" noChangeArrowheads="1"/>
          </p:cNvSpPr>
          <p:nvPr>
            <p:ph idx="4294967295"/>
          </p:nvPr>
        </p:nvSpPr>
        <p:spPr>
          <a:xfrm>
            <a:off x="381000" y="1761565"/>
            <a:ext cx="8458200" cy="4715435"/>
          </a:xfrm>
          <a:prstGeom prst="rect">
            <a:avLst/>
          </a:prstGeom>
        </p:spPr>
        <p:txBody>
          <a:bodyPr>
            <a:normAutofit/>
          </a:bodyPr>
          <a:lstStyle/>
          <a:p>
            <a:r>
              <a:rPr lang="en-US" sz="3200" dirty="0">
                <a:solidFill>
                  <a:schemeClr val="tx2"/>
                </a:solidFill>
              </a:rPr>
              <a:t>Comprehensive </a:t>
            </a:r>
            <a:r>
              <a:rPr lang="en-US" sz="3200" dirty="0" smtClean="0">
                <a:solidFill>
                  <a:schemeClr val="tx2"/>
                </a:solidFill>
              </a:rPr>
              <a:t>Interventions</a:t>
            </a:r>
            <a:endParaRPr lang="en-US" dirty="0" smtClean="0"/>
          </a:p>
          <a:p>
            <a:pPr lvl="1"/>
            <a:r>
              <a:rPr lang="en-US" sz="2800" dirty="0"/>
              <a:t>Inclusion of mental &amp; sexual health in prevention agendas</a:t>
            </a:r>
          </a:p>
          <a:p>
            <a:pPr lvl="1"/>
            <a:r>
              <a:rPr lang="en-US" sz="2800" dirty="0"/>
              <a:t>addressing heterosexism and homophobia</a:t>
            </a:r>
          </a:p>
          <a:p>
            <a:pPr lvl="1"/>
            <a:r>
              <a:rPr lang="en-US" sz="2800" dirty="0"/>
              <a:t>education on healthy relationships</a:t>
            </a:r>
          </a:p>
          <a:p>
            <a:pPr lvl="1"/>
            <a:r>
              <a:rPr lang="en-US" sz="2800" dirty="0"/>
              <a:t>acknowledgement of community-level factors which influence DV</a:t>
            </a:r>
          </a:p>
          <a:p>
            <a:pPr lvl="1"/>
            <a:r>
              <a:rPr lang="en-US" sz="2800" dirty="0"/>
              <a:t>Acknowledge and validate the reality of same-sex dating among adolescents</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algn="ctr"/>
            <a:r>
              <a:rPr lang="en-US" sz="3200" dirty="0">
                <a:solidFill>
                  <a:srgbClr val="65281B"/>
                </a:solidFill>
              </a:rPr>
              <a:t>Components of Culturally Specific Interventions</a:t>
            </a:r>
          </a:p>
        </p:txBody>
      </p:sp>
      <p:sp>
        <p:nvSpPr>
          <p:cNvPr id="12291" name="Rectangle 3"/>
          <p:cNvSpPr>
            <a:spLocks noGrp="1" noChangeArrowheads="1"/>
          </p:cNvSpPr>
          <p:nvPr>
            <p:ph idx="4294967295"/>
          </p:nvPr>
        </p:nvSpPr>
        <p:spPr>
          <a:xfrm>
            <a:off x="228600" y="1761565"/>
            <a:ext cx="8686800" cy="4715435"/>
          </a:xfrm>
          <a:prstGeom prst="rect">
            <a:avLst/>
          </a:prstGeom>
        </p:spPr>
        <p:txBody>
          <a:bodyPr>
            <a:normAutofit/>
          </a:bodyPr>
          <a:lstStyle/>
          <a:p>
            <a:pPr>
              <a:lnSpc>
                <a:spcPct val="90000"/>
              </a:lnSpc>
            </a:pPr>
            <a:r>
              <a:rPr lang="en-US" sz="2800" dirty="0"/>
              <a:t>Designed for and developed in collaboration with target </a:t>
            </a:r>
            <a:r>
              <a:rPr lang="en-US" sz="2800" dirty="0" smtClean="0"/>
              <a:t>population</a:t>
            </a:r>
          </a:p>
          <a:p>
            <a:pPr>
              <a:lnSpc>
                <a:spcPct val="90000"/>
              </a:lnSpc>
            </a:pPr>
            <a:r>
              <a:rPr lang="en-US" sz="2800" dirty="0"/>
              <a:t>Uses language familiar to target </a:t>
            </a:r>
            <a:r>
              <a:rPr lang="en-US" sz="2800" dirty="0" smtClean="0"/>
              <a:t>population</a:t>
            </a:r>
          </a:p>
          <a:p>
            <a:pPr>
              <a:lnSpc>
                <a:spcPct val="90000"/>
              </a:lnSpc>
            </a:pPr>
            <a:r>
              <a:rPr lang="en-US" sz="2800" dirty="0"/>
              <a:t>Uses channels of dissemination which will successfully reach target </a:t>
            </a:r>
            <a:r>
              <a:rPr lang="en-US" sz="2800" dirty="0" smtClean="0"/>
              <a:t>population</a:t>
            </a:r>
          </a:p>
          <a:p>
            <a:pPr>
              <a:lnSpc>
                <a:spcPct val="90000"/>
              </a:lnSpc>
            </a:pPr>
            <a:r>
              <a:rPr lang="en-US" sz="2800" dirty="0"/>
              <a:t>Representative </a:t>
            </a:r>
            <a:r>
              <a:rPr lang="en-US" sz="2800" dirty="0" smtClean="0"/>
              <a:t>staff</a:t>
            </a:r>
          </a:p>
          <a:p>
            <a:r>
              <a:rPr lang="en-US" sz="2800" dirty="0" smtClean="0"/>
              <a:t>Conducted in environment comfortable for participants</a:t>
            </a:r>
          </a:p>
          <a:p>
            <a:r>
              <a:rPr lang="en-US" sz="2800" dirty="0" smtClean="0">
                <a:ea typeface="Times New Roman" pitchFamily="1" charset="0"/>
                <a:cs typeface="Times New Roman" pitchFamily="1" charset="0"/>
              </a:rPr>
              <a:t>Incorporates cultural values, norms, expectations and attitudes of target group into the intervention</a:t>
            </a:r>
            <a:r>
              <a:rPr lang="en-US" sz="2800" dirty="0" smtClean="0"/>
              <a:t> </a:t>
            </a:r>
          </a:p>
          <a:p>
            <a:pPr>
              <a:lnSpc>
                <a:spcPct val="9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i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ox(in)">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ox(in)">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ox(in)">
                                      <p:cBhvr>
                                        <p:cTn id="32"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r>
              <a:rPr lang="en-US" sz="4000" dirty="0">
                <a:solidFill>
                  <a:srgbClr val="65281B"/>
                </a:solidFill>
              </a:rPr>
              <a:t>How </a:t>
            </a:r>
            <a:r>
              <a:rPr lang="en-US" sz="4000" dirty="0" smtClean="0">
                <a:solidFill>
                  <a:srgbClr val="65281B"/>
                </a:solidFill>
              </a:rPr>
              <a:t>Interventions/Services </a:t>
            </a:r>
            <a:r>
              <a:rPr lang="en-US" sz="4000" dirty="0">
                <a:solidFill>
                  <a:srgbClr val="65281B"/>
                </a:solidFill>
              </a:rPr>
              <a:t>May Be Culturally Competent</a:t>
            </a:r>
          </a:p>
        </p:txBody>
      </p:sp>
      <p:sp>
        <p:nvSpPr>
          <p:cNvPr id="34819" name="Rectangle 3"/>
          <p:cNvSpPr>
            <a:spLocks noGrp="1" noChangeArrowheads="1"/>
          </p:cNvSpPr>
          <p:nvPr>
            <p:ph type="body" idx="4294967295"/>
          </p:nvPr>
        </p:nvSpPr>
        <p:spPr>
          <a:xfrm>
            <a:off x="304800" y="1600201"/>
            <a:ext cx="8610600" cy="4953000"/>
          </a:xfrm>
          <a:prstGeom prst="rect">
            <a:avLst/>
          </a:prstGeom>
        </p:spPr>
        <p:txBody>
          <a:bodyPr>
            <a:normAutofit fontScale="92500"/>
          </a:bodyPr>
          <a:lstStyle/>
          <a:p>
            <a:pPr>
              <a:lnSpc>
                <a:spcPct val="80000"/>
              </a:lnSpc>
            </a:pPr>
            <a:r>
              <a:rPr lang="en-US" sz="2800" dirty="0"/>
              <a:t>Use channels of dissemination which will successfully reach the target </a:t>
            </a:r>
            <a:r>
              <a:rPr lang="en-US" sz="2800" dirty="0" smtClean="0"/>
              <a:t>community</a:t>
            </a:r>
          </a:p>
          <a:p>
            <a:pPr>
              <a:lnSpc>
                <a:spcPct val="80000"/>
              </a:lnSpc>
              <a:buNone/>
            </a:pPr>
            <a:endParaRPr lang="en-US" sz="2800" dirty="0" smtClean="0"/>
          </a:p>
          <a:p>
            <a:pPr>
              <a:lnSpc>
                <a:spcPct val="80000"/>
              </a:lnSpc>
            </a:pPr>
            <a:r>
              <a:rPr lang="en-US" sz="2800" dirty="0"/>
              <a:t>Hire qualified staff that are representative of the target </a:t>
            </a:r>
            <a:r>
              <a:rPr lang="en-US" sz="2800" dirty="0" smtClean="0"/>
              <a:t>community</a:t>
            </a:r>
          </a:p>
          <a:p>
            <a:pPr>
              <a:lnSpc>
                <a:spcPct val="80000"/>
              </a:lnSpc>
              <a:buNone/>
            </a:pPr>
            <a:endParaRPr lang="en-US" sz="2800" dirty="0" smtClean="0"/>
          </a:p>
          <a:p>
            <a:pPr>
              <a:lnSpc>
                <a:spcPct val="80000"/>
              </a:lnSpc>
            </a:pPr>
            <a:r>
              <a:rPr lang="en-US" sz="2800" dirty="0"/>
              <a:t>Create a welcoming environment for target community within the </a:t>
            </a:r>
            <a:r>
              <a:rPr lang="en-US" sz="2800" dirty="0" smtClean="0"/>
              <a:t>agency</a:t>
            </a:r>
          </a:p>
          <a:p>
            <a:pPr>
              <a:lnSpc>
                <a:spcPct val="80000"/>
              </a:lnSpc>
              <a:buNone/>
            </a:pPr>
            <a:endParaRPr lang="en-US" sz="2800" dirty="0" smtClean="0"/>
          </a:p>
          <a:p>
            <a:pPr>
              <a:lnSpc>
                <a:spcPct val="80000"/>
              </a:lnSpc>
            </a:pPr>
            <a:r>
              <a:rPr lang="en-US" sz="2800" dirty="0"/>
              <a:t>Incorporate cultural values, norms, expectations and attitudes of the target community within the </a:t>
            </a:r>
            <a:r>
              <a:rPr lang="en-US" sz="2800" dirty="0" smtClean="0"/>
              <a:t>intervention</a:t>
            </a:r>
          </a:p>
          <a:p>
            <a:pPr>
              <a:lnSpc>
                <a:spcPct val="80000"/>
              </a:lnSpc>
            </a:pPr>
            <a:endParaRPr lang="en-US" sz="2800" dirty="0" smtClean="0"/>
          </a:p>
          <a:p>
            <a:pPr>
              <a:lnSpc>
                <a:spcPct val="80000"/>
              </a:lnSpc>
            </a:pPr>
            <a:r>
              <a:rPr lang="en-US" sz="2800" dirty="0"/>
              <a:t>Incorporate elements of a culturally specific curriculum </a:t>
            </a:r>
          </a:p>
        </p:txBody>
      </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1000"/>
                                        <p:tgtEl>
                                          <p:spTgt spid="34818"/>
                                        </p:tgtEl>
                                      </p:cBhvr>
                                    </p:animEffect>
                                    <p:anim calcmode="lin" valueType="num">
                                      <p:cBhvr>
                                        <p:cTn id="8" dur="1000" fill="hold"/>
                                        <p:tgtEl>
                                          <p:spTgt spid="34818"/>
                                        </p:tgtEl>
                                        <p:attrNameLst>
                                          <p:attrName>ppt_x</p:attrName>
                                        </p:attrNameLst>
                                      </p:cBhvr>
                                      <p:tavLst>
                                        <p:tav tm="0">
                                          <p:val>
                                            <p:strVal val="#ppt_x"/>
                                          </p:val>
                                        </p:tav>
                                        <p:tav tm="100000">
                                          <p:val>
                                            <p:strVal val="#ppt_x"/>
                                          </p:val>
                                        </p:tav>
                                      </p:tavLst>
                                    </p:anim>
                                    <p:anim calcmode="lin" valueType="num">
                                      <p:cBhvr>
                                        <p:cTn id="9" dur="898" decel="100000" fill="hold"/>
                                        <p:tgtEl>
                                          <p:spTgt spid="3481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48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4819">
                                            <p:txEl>
                                              <p:pRg st="0" end="0"/>
                                            </p:txEl>
                                          </p:spTgt>
                                        </p:tgtEl>
                                        <p:attrNameLst>
                                          <p:attrName>style.visibility</p:attrName>
                                        </p:attrNameLst>
                                      </p:cBhvr>
                                      <p:to>
                                        <p:strVal val="visible"/>
                                      </p:to>
                                    </p:set>
                                    <p:animEffect transition="in" filter="fade">
                                      <p:cBhvr>
                                        <p:cTn id="15" dur="1000"/>
                                        <p:tgtEl>
                                          <p:spTgt spid="34819">
                                            <p:txEl>
                                              <p:pRg st="0" end="0"/>
                                            </p:txEl>
                                          </p:spTgt>
                                        </p:tgtEl>
                                      </p:cBhvr>
                                    </p:animEffect>
                                    <p:anim calcmode="lin" valueType="num">
                                      <p:cBhvr>
                                        <p:cTn id="16"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481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481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4819">
                                            <p:txEl>
                                              <p:pRg st="2" end="2"/>
                                            </p:txEl>
                                          </p:spTgt>
                                        </p:tgtEl>
                                        <p:attrNameLst>
                                          <p:attrName>style.visibility</p:attrName>
                                        </p:attrNameLst>
                                      </p:cBhvr>
                                      <p:to>
                                        <p:strVal val="visible"/>
                                      </p:to>
                                    </p:set>
                                    <p:animEffect transition="in" filter="fade">
                                      <p:cBhvr>
                                        <p:cTn id="23" dur="1000"/>
                                        <p:tgtEl>
                                          <p:spTgt spid="34819">
                                            <p:txEl>
                                              <p:pRg st="2" end="2"/>
                                            </p:txEl>
                                          </p:spTgt>
                                        </p:tgtEl>
                                      </p:cBhvr>
                                    </p:animEffect>
                                    <p:anim calcmode="lin" valueType="num">
                                      <p:cBhvr>
                                        <p:cTn id="24"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481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481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Effect transition="in" filter="fade">
                                      <p:cBhvr>
                                        <p:cTn id="31" dur="1000"/>
                                        <p:tgtEl>
                                          <p:spTgt spid="34819">
                                            <p:txEl>
                                              <p:pRg st="4" end="4"/>
                                            </p:txEl>
                                          </p:spTgt>
                                        </p:tgtEl>
                                      </p:cBhvr>
                                    </p:animEffect>
                                    <p:anim calcmode="lin" valueType="num">
                                      <p:cBhvr>
                                        <p:cTn id="32"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481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481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4819">
                                            <p:txEl>
                                              <p:pRg st="6" end="6"/>
                                            </p:txEl>
                                          </p:spTgt>
                                        </p:tgtEl>
                                        <p:attrNameLst>
                                          <p:attrName>style.visibility</p:attrName>
                                        </p:attrNameLst>
                                      </p:cBhvr>
                                      <p:to>
                                        <p:strVal val="visible"/>
                                      </p:to>
                                    </p:set>
                                    <p:animEffect transition="in" filter="fade">
                                      <p:cBhvr>
                                        <p:cTn id="39" dur="1000"/>
                                        <p:tgtEl>
                                          <p:spTgt spid="34819">
                                            <p:txEl>
                                              <p:pRg st="6" end="6"/>
                                            </p:txEl>
                                          </p:spTgt>
                                        </p:tgtEl>
                                      </p:cBhvr>
                                    </p:animEffect>
                                    <p:anim calcmode="lin" valueType="num">
                                      <p:cBhvr>
                                        <p:cTn id="40"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4819">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481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4819">
                                            <p:txEl>
                                              <p:pRg st="8" end="8"/>
                                            </p:txEl>
                                          </p:spTgt>
                                        </p:tgtEl>
                                        <p:attrNameLst>
                                          <p:attrName>style.visibility</p:attrName>
                                        </p:attrNameLst>
                                      </p:cBhvr>
                                      <p:to>
                                        <p:strVal val="visible"/>
                                      </p:to>
                                    </p:set>
                                    <p:animEffect transition="in" filter="fade">
                                      <p:cBhvr>
                                        <p:cTn id="47" dur="1000"/>
                                        <p:tgtEl>
                                          <p:spTgt spid="34819">
                                            <p:txEl>
                                              <p:pRg st="8" end="8"/>
                                            </p:txEl>
                                          </p:spTgt>
                                        </p:tgtEl>
                                      </p:cBhvr>
                                    </p:animEffect>
                                    <p:anim calcmode="lin" valueType="num">
                                      <p:cBhvr>
                                        <p:cTn id="48" dur="1000" fill="hold"/>
                                        <p:tgtEl>
                                          <p:spTgt spid="34819">
                                            <p:txEl>
                                              <p:pRg st="8" end="8"/>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4819">
                                            <p:txEl>
                                              <p:pRg st="8" end="8"/>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4819">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8" name="Rectangle 4"/>
          <p:cNvSpPr>
            <a:spLocks noGrp="1" noChangeArrowheads="1"/>
          </p:cNvSpPr>
          <p:nvPr>
            <p:ph type="subTitle" idx="1"/>
          </p:nvPr>
        </p:nvSpPr>
        <p:spPr>
          <a:xfrm>
            <a:off x="3517900" y="3340100"/>
            <a:ext cx="5342636" cy="3232523"/>
          </a:xfrm>
        </p:spPr>
        <p:txBody>
          <a:bodyPr>
            <a:normAutofit fontScale="85000" lnSpcReduction="20000"/>
          </a:bodyPr>
          <a:lstStyle/>
          <a:p>
            <a:pPr>
              <a:buFont typeface="Wingdings" charset="2"/>
              <a:buChar char="§"/>
            </a:pPr>
            <a:r>
              <a:rPr lang="en-US" dirty="0" smtClean="0"/>
              <a:t> Gillum</a:t>
            </a:r>
            <a:r>
              <a:rPr lang="en-US" dirty="0" smtClean="0"/>
              <a:t>, T. L. &amp; </a:t>
            </a:r>
            <a:r>
              <a:rPr lang="en-US" dirty="0" err="1" smtClean="0"/>
              <a:t>DiFulvio</a:t>
            </a:r>
            <a:r>
              <a:rPr lang="en-US" dirty="0" smtClean="0"/>
              <a:t>, G. T. (2014). Examining dating violence and its mental health consequences</a:t>
            </a:r>
            <a:r>
              <a:rPr lang="en-US" dirty="0" smtClean="0"/>
              <a:t> among </a:t>
            </a:r>
            <a:r>
              <a:rPr lang="en-US" dirty="0" smtClean="0"/>
              <a:t>sexual minority youth. In D. Peterson &amp; V. R. </a:t>
            </a:r>
            <a:r>
              <a:rPr lang="en-US" dirty="0" err="1" smtClean="0"/>
              <a:t>Panfil</a:t>
            </a:r>
            <a:r>
              <a:rPr lang="en-US" dirty="0" smtClean="0"/>
              <a:t> (eds.), </a:t>
            </a:r>
            <a:r>
              <a:rPr lang="en-US" i="1" dirty="0" smtClean="0"/>
              <a:t>Handbook of LGBT Communities,</a:t>
            </a:r>
            <a:r>
              <a:rPr lang="en-US" i="1" dirty="0" smtClean="0"/>
              <a:t> Crime </a:t>
            </a:r>
            <a:r>
              <a:rPr lang="en-US" i="1" dirty="0" smtClean="0"/>
              <a:t>and Justice</a:t>
            </a:r>
            <a:r>
              <a:rPr lang="en-US" dirty="0" smtClean="0"/>
              <a:t> (pp. 431-448). New York, NY: Springer</a:t>
            </a:r>
            <a:r>
              <a:rPr lang="en-US" dirty="0" smtClean="0"/>
              <a:t> </a:t>
            </a:r>
          </a:p>
          <a:p>
            <a:endParaRPr lang="en-US" dirty="0" smtClean="0"/>
          </a:p>
          <a:p>
            <a:pPr>
              <a:buFont typeface="Wingdings" charset="2"/>
              <a:buChar char="§"/>
            </a:pPr>
            <a:r>
              <a:rPr lang="en-US" dirty="0" smtClean="0"/>
              <a:t> Gillum</a:t>
            </a:r>
            <a:r>
              <a:rPr lang="en-US" dirty="0" smtClean="0"/>
              <a:t>, T. L. &amp; </a:t>
            </a:r>
            <a:r>
              <a:rPr lang="en-US" dirty="0" err="1" smtClean="0"/>
              <a:t>DiFulvio</a:t>
            </a:r>
            <a:r>
              <a:rPr lang="en-US" dirty="0" smtClean="0"/>
              <a:t>, G. (2012). “There’s so much at stake”: Sexual minority youth discuss dating violence. </a:t>
            </a:r>
            <a:r>
              <a:rPr lang="en-US" i="1" dirty="0" smtClean="0"/>
              <a:t>Violence Against Women</a:t>
            </a:r>
            <a:r>
              <a:rPr lang="en-US" dirty="0" smtClean="0"/>
              <a:t>, </a:t>
            </a:r>
            <a:r>
              <a:rPr lang="en-US" i="1" dirty="0" smtClean="0"/>
              <a:t>18</a:t>
            </a:r>
            <a:r>
              <a:rPr lang="en-US" dirty="0" smtClean="0"/>
              <a:t>(7), 725-745. </a:t>
            </a:r>
            <a:endParaRPr lang="en-US" dirty="0"/>
          </a:p>
        </p:txBody>
      </p:sp>
      <p:sp>
        <p:nvSpPr>
          <p:cNvPr id="47106" name="Rectangle 2"/>
          <p:cNvSpPr>
            <a:spLocks noGrp="1" noChangeArrowheads="1"/>
          </p:cNvSpPr>
          <p:nvPr>
            <p:ph type="title"/>
          </p:nvPr>
        </p:nvSpPr>
        <p:spPr>
          <a:xfrm>
            <a:off x="3739896" y="584200"/>
            <a:ext cx="5120640" cy="2044700"/>
          </a:xfrm>
        </p:spPr>
        <p:txBody>
          <a:bodyPr>
            <a:normAutofit/>
          </a:bodyPr>
          <a:lstStyle/>
          <a:p>
            <a:r>
              <a:rPr lang="en-US" dirty="0"/>
              <a:t>Thank you for your time and attention</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sz="3600" dirty="0">
                <a:solidFill>
                  <a:srgbClr val="65281B"/>
                </a:solidFill>
              </a:rPr>
              <a:t>Victims of IPV Experience Increased…</a:t>
            </a:r>
          </a:p>
        </p:txBody>
      </p:sp>
      <p:sp>
        <p:nvSpPr>
          <p:cNvPr id="16387" name="Rectangle 3"/>
          <p:cNvSpPr>
            <a:spLocks noGrp="1" noChangeArrowheads="1"/>
          </p:cNvSpPr>
          <p:nvPr>
            <p:ph sz="half" idx="4294967295"/>
          </p:nvPr>
        </p:nvSpPr>
        <p:spPr>
          <a:xfrm>
            <a:off x="457200" y="1600200"/>
            <a:ext cx="4040188" cy="5029200"/>
          </a:xfrm>
          <a:prstGeom prst="rect">
            <a:avLst/>
          </a:prstGeom>
        </p:spPr>
        <p:txBody>
          <a:bodyPr>
            <a:noAutofit/>
          </a:bodyPr>
          <a:lstStyle/>
          <a:p>
            <a:pPr>
              <a:lnSpc>
                <a:spcPct val="90000"/>
              </a:lnSpc>
            </a:pPr>
            <a:r>
              <a:rPr lang="en-US" sz="2600" dirty="0"/>
              <a:t>injury</a:t>
            </a:r>
          </a:p>
          <a:p>
            <a:pPr>
              <a:lnSpc>
                <a:spcPct val="90000"/>
              </a:lnSpc>
            </a:pPr>
            <a:r>
              <a:rPr lang="en-US" sz="2600" dirty="0"/>
              <a:t>chronic pain</a:t>
            </a:r>
          </a:p>
          <a:p>
            <a:pPr>
              <a:lnSpc>
                <a:spcPct val="90000"/>
              </a:lnSpc>
            </a:pPr>
            <a:r>
              <a:rPr lang="en-US" sz="2600" dirty="0"/>
              <a:t>gastrointestinal problems</a:t>
            </a:r>
          </a:p>
          <a:p>
            <a:pPr>
              <a:lnSpc>
                <a:spcPct val="90000"/>
              </a:lnSpc>
            </a:pPr>
            <a:r>
              <a:rPr lang="en-US" sz="2600" dirty="0"/>
              <a:t>gynecological problems</a:t>
            </a:r>
          </a:p>
          <a:p>
            <a:pPr>
              <a:lnSpc>
                <a:spcPct val="90000"/>
              </a:lnSpc>
            </a:pPr>
            <a:r>
              <a:rPr lang="en-US" sz="2600" dirty="0"/>
              <a:t>sexually-transmitted diseases (including HIV/AIDS)</a:t>
            </a:r>
          </a:p>
          <a:p>
            <a:pPr>
              <a:lnSpc>
                <a:spcPct val="90000"/>
              </a:lnSpc>
            </a:pPr>
            <a:r>
              <a:rPr lang="en-US" sz="2600" dirty="0"/>
              <a:t>mortality</a:t>
            </a:r>
          </a:p>
          <a:p>
            <a:pPr>
              <a:lnSpc>
                <a:spcPct val="90000"/>
              </a:lnSpc>
            </a:pPr>
            <a:r>
              <a:rPr lang="en-US" sz="2600" dirty="0"/>
              <a:t>disability</a:t>
            </a:r>
          </a:p>
          <a:p>
            <a:pPr>
              <a:lnSpc>
                <a:spcPct val="90000"/>
              </a:lnSpc>
            </a:pPr>
            <a:r>
              <a:rPr lang="en-US" sz="2600" dirty="0"/>
              <a:t>reproductive disorders</a:t>
            </a:r>
          </a:p>
        </p:txBody>
      </p:sp>
      <p:sp>
        <p:nvSpPr>
          <p:cNvPr id="16388" name="Rectangle 4"/>
          <p:cNvSpPr>
            <a:spLocks noGrp="1" noChangeArrowheads="1"/>
          </p:cNvSpPr>
          <p:nvPr>
            <p:ph sz="half" idx="4294967295"/>
          </p:nvPr>
        </p:nvSpPr>
        <p:spPr>
          <a:xfrm>
            <a:off x="4646613" y="1600200"/>
            <a:ext cx="4040187" cy="4953000"/>
          </a:xfrm>
          <a:prstGeom prst="rect">
            <a:avLst/>
          </a:prstGeom>
        </p:spPr>
        <p:txBody>
          <a:bodyPr>
            <a:normAutofit/>
          </a:bodyPr>
          <a:lstStyle/>
          <a:p>
            <a:pPr>
              <a:lnSpc>
                <a:spcPct val="90000"/>
              </a:lnSpc>
            </a:pPr>
            <a:r>
              <a:rPr lang="en-US" sz="2600" dirty="0"/>
              <a:t>irritable bowel syndrome</a:t>
            </a:r>
          </a:p>
          <a:p>
            <a:pPr>
              <a:lnSpc>
                <a:spcPct val="90000"/>
              </a:lnSpc>
            </a:pPr>
            <a:r>
              <a:rPr lang="en-US" sz="2600" dirty="0"/>
              <a:t>poor pregnancy outcomes</a:t>
            </a:r>
          </a:p>
          <a:p>
            <a:pPr>
              <a:lnSpc>
                <a:spcPct val="90000"/>
              </a:lnSpc>
            </a:pPr>
            <a:r>
              <a:rPr lang="en-US" sz="2600" dirty="0"/>
              <a:t>substance abuse problems</a:t>
            </a:r>
          </a:p>
          <a:p>
            <a:pPr>
              <a:lnSpc>
                <a:spcPct val="90000"/>
              </a:lnSpc>
            </a:pPr>
            <a:r>
              <a:rPr lang="en-US" sz="2600" dirty="0"/>
              <a:t>depression</a:t>
            </a:r>
          </a:p>
          <a:p>
            <a:pPr>
              <a:lnSpc>
                <a:spcPct val="90000"/>
              </a:lnSpc>
            </a:pPr>
            <a:r>
              <a:rPr lang="en-US" sz="2600" dirty="0"/>
              <a:t>post-traumatic stress disorder (PTSD) </a:t>
            </a:r>
          </a:p>
          <a:p>
            <a:pPr>
              <a:lnSpc>
                <a:spcPct val="90000"/>
              </a:lnSpc>
            </a:pPr>
            <a:r>
              <a:rPr lang="en-US" sz="2600" dirty="0"/>
              <a:t>heart and circulatory conditions</a:t>
            </a:r>
          </a:p>
          <a:p>
            <a:pPr>
              <a:lnSpc>
                <a:spcPct val="90000"/>
              </a:lnSpc>
            </a:pPr>
            <a:r>
              <a:rPr lang="en-US" sz="2600" dirty="0"/>
              <a:t>worse overall general health</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800" decel="100000"/>
                                        <p:tgtEl>
                                          <p:spTgt spid="16386"/>
                                        </p:tgtEl>
                                      </p:cBhvr>
                                    </p:animEffect>
                                    <p:anim calcmode="lin" valueType="num">
                                      <p:cBhvr>
                                        <p:cTn id="8" dur="800" decel="100000" fill="hold"/>
                                        <p:tgtEl>
                                          <p:spTgt spid="16386"/>
                                        </p:tgtEl>
                                        <p:attrNameLst>
                                          <p:attrName>style.rotation</p:attrName>
                                        </p:attrNameLst>
                                      </p:cBhvr>
                                      <p:tavLst>
                                        <p:tav tm="0">
                                          <p:val>
                                            <p:fltVal val="-90"/>
                                          </p:val>
                                        </p:tav>
                                        <p:tav tm="100000">
                                          <p:val>
                                            <p:fltVal val="0"/>
                                          </p:val>
                                        </p:tav>
                                      </p:tavLst>
                                    </p:anim>
                                    <p:anim calcmode="lin" valueType="num">
                                      <p:cBhvr>
                                        <p:cTn id="9" dur="800" decel="100000" fill="hold"/>
                                        <p:tgtEl>
                                          <p:spTgt spid="16386"/>
                                        </p:tgtEl>
                                        <p:attrNameLst>
                                          <p:attrName>ppt_x</p:attrName>
                                        </p:attrNameLst>
                                      </p:cBhvr>
                                      <p:tavLst>
                                        <p:tav tm="0">
                                          <p:val>
                                            <p:strVal val="#ppt_x+0.4"/>
                                          </p:val>
                                        </p:tav>
                                        <p:tav tm="100000">
                                          <p:val>
                                            <p:strVal val="#ppt_x-0.05"/>
                                          </p:val>
                                        </p:tav>
                                      </p:tavLst>
                                    </p:anim>
                                    <p:anim calcmode="lin" valueType="num">
                                      <p:cBhvr>
                                        <p:cTn id="10" dur="800" decel="100000" fill="hold"/>
                                        <p:tgtEl>
                                          <p:spTgt spid="163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6"/>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16387">
                                            <p:txEl>
                                              <p:pRg st="0" end="0"/>
                                            </p:txEl>
                                          </p:spTgt>
                                        </p:tgtEl>
                                        <p:attrNameLst>
                                          <p:attrName>style.visibility</p:attrName>
                                        </p:attrNameLst>
                                      </p:cBhvr>
                                      <p:to>
                                        <p:strVal val="visible"/>
                                      </p:to>
                                    </p:set>
                                    <p:animEffect transition="in" filter="fade">
                                      <p:cBhvr>
                                        <p:cTn id="16" dur="1000"/>
                                        <p:tgtEl>
                                          <p:spTgt spid="16387">
                                            <p:txEl>
                                              <p:pRg st="0" end="0"/>
                                            </p:txEl>
                                          </p:spTgt>
                                        </p:tgtEl>
                                      </p:cBhvr>
                                    </p:animEffect>
                                    <p:anim calcmode="lin" valueType="num">
                                      <p:cBhvr>
                                        <p:cTn id="17"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16387">
                                            <p:txEl>
                                              <p:pRg st="1" end="1"/>
                                            </p:txEl>
                                          </p:spTgt>
                                        </p:tgtEl>
                                        <p:attrNameLst>
                                          <p:attrName>style.visibility</p:attrName>
                                        </p:attrNameLst>
                                      </p:cBhvr>
                                      <p:to>
                                        <p:strVal val="visible"/>
                                      </p:to>
                                    </p:set>
                                    <p:animEffect transition="in" filter="fade">
                                      <p:cBhvr>
                                        <p:cTn id="22" dur="1000"/>
                                        <p:tgtEl>
                                          <p:spTgt spid="16387">
                                            <p:txEl>
                                              <p:pRg st="1" end="1"/>
                                            </p:txEl>
                                          </p:spTgt>
                                        </p:tgtEl>
                                      </p:cBhvr>
                                    </p:animEffect>
                                    <p:anim calcmode="lin" valueType="num">
                                      <p:cBhvr>
                                        <p:cTn id="23"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16387">
                                            <p:txEl>
                                              <p:pRg st="2" end="2"/>
                                            </p:txEl>
                                          </p:spTgt>
                                        </p:tgtEl>
                                        <p:attrNameLst>
                                          <p:attrName>style.visibility</p:attrName>
                                        </p:attrNameLst>
                                      </p:cBhvr>
                                      <p:to>
                                        <p:strVal val="visible"/>
                                      </p:to>
                                    </p:set>
                                    <p:animEffect transition="in" filter="fade">
                                      <p:cBhvr>
                                        <p:cTn id="28" dur="1000"/>
                                        <p:tgtEl>
                                          <p:spTgt spid="16387">
                                            <p:txEl>
                                              <p:pRg st="2" end="2"/>
                                            </p:txEl>
                                          </p:spTgt>
                                        </p:tgtEl>
                                      </p:cBhvr>
                                    </p:animEffect>
                                    <p:anim calcmode="lin" valueType="num">
                                      <p:cBhvr>
                                        <p:cTn id="29"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16387">
                                            <p:txEl>
                                              <p:pRg st="3" end="3"/>
                                            </p:txEl>
                                          </p:spTgt>
                                        </p:tgtEl>
                                        <p:attrNameLst>
                                          <p:attrName>style.visibility</p:attrName>
                                        </p:attrNameLst>
                                      </p:cBhvr>
                                      <p:to>
                                        <p:strVal val="visible"/>
                                      </p:to>
                                    </p:set>
                                    <p:animEffect transition="in" filter="fade">
                                      <p:cBhvr>
                                        <p:cTn id="34" dur="1000"/>
                                        <p:tgtEl>
                                          <p:spTgt spid="16387">
                                            <p:txEl>
                                              <p:pRg st="3" end="3"/>
                                            </p:txEl>
                                          </p:spTgt>
                                        </p:tgtEl>
                                      </p:cBhvr>
                                    </p:animEffect>
                                    <p:anim calcmode="lin" valueType="num">
                                      <p:cBhvr>
                                        <p:cTn id="35"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16387">
                                            <p:txEl>
                                              <p:pRg st="4" end="4"/>
                                            </p:txEl>
                                          </p:spTgt>
                                        </p:tgtEl>
                                        <p:attrNameLst>
                                          <p:attrName>style.visibility</p:attrName>
                                        </p:attrNameLst>
                                      </p:cBhvr>
                                      <p:to>
                                        <p:strVal val="visible"/>
                                      </p:to>
                                    </p:set>
                                    <p:animEffect transition="in" filter="fade">
                                      <p:cBhvr>
                                        <p:cTn id="40" dur="1000"/>
                                        <p:tgtEl>
                                          <p:spTgt spid="16387">
                                            <p:txEl>
                                              <p:pRg st="4" end="4"/>
                                            </p:txEl>
                                          </p:spTgt>
                                        </p:tgtEl>
                                      </p:cBhvr>
                                    </p:animEffect>
                                    <p:anim calcmode="lin" valueType="num">
                                      <p:cBhvr>
                                        <p:cTn id="41"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16387">
                                            <p:txEl>
                                              <p:pRg st="5" end="5"/>
                                            </p:txEl>
                                          </p:spTgt>
                                        </p:tgtEl>
                                        <p:attrNameLst>
                                          <p:attrName>style.visibility</p:attrName>
                                        </p:attrNameLst>
                                      </p:cBhvr>
                                      <p:to>
                                        <p:strVal val="visible"/>
                                      </p:to>
                                    </p:set>
                                    <p:animEffect transition="in" filter="fade">
                                      <p:cBhvr>
                                        <p:cTn id="46" dur="1000"/>
                                        <p:tgtEl>
                                          <p:spTgt spid="16387">
                                            <p:txEl>
                                              <p:pRg st="5" end="5"/>
                                            </p:txEl>
                                          </p:spTgt>
                                        </p:tgtEl>
                                      </p:cBhvr>
                                    </p:animEffect>
                                    <p:anim calcmode="lin" valueType="num">
                                      <p:cBhvr>
                                        <p:cTn id="47"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16387">
                                            <p:txEl>
                                              <p:pRg st="6" end="6"/>
                                            </p:txEl>
                                          </p:spTgt>
                                        </p:tgtEl>
                                        <p:attrNameLst>
                                          <p:attrName>style.visibility</p:attrName>
                                        </p:attrNameLst>
                                      </p:cBhvr>
                                      <p:to>
                                        <p:strVal val="visible"/>
                                      </p:to>
                                    </p:set>
                                    <p:animEffect transition="in" filter="fade">
                                      <p:cBhvr>
                                        <p:cTn id="52" dur="1000"/>
                                        <p:tgtEl>
                                          <p:spTgt spid="16387">
                                            <p:txEl>
                                              <p:pRg st="6" end="6"/>
                                            </p:txEl>
                                          </p:spTgt>
                                        </p:tgtEl>
                                      </p:cBhvr>
                                    </p:animEffect>
                                    <p:anim calcmode="lin" valueType="num">
                                      <p:cBhvr>
                                        <p:cTn id="53"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16387">
                                            <p:txEl>
                                              <p:pRg st="7" end="7"/>
                                            </p:txEl>
                                          </p:spTgt>
                                        </p:tgtEl>
                                        <p:attrNameLst>
                                          <p:attrName>style.visibility</p:attrName>
                                        </p:attrNameLst>
                                      </p:cBhvr>
                                      <p:to>
                                        <p:strVal val="visible"/>
                                      </p:to>
                                    </p:set>
                                    <p:animEffect transition="in" filter="fade">
                                      <p:cBhvr>
                                        <p:cTn id="58" dur="1000"/>
                                        <p:tgtEl>
                                          <p:spTgt spid="16387">
                                            <p:txEl>
                                              <p:pRg st="7" end="7"/>
                                            </p:txEl>
                                          </p:spTgt>
                                        </p:tgtEl>
                                      </p:cBhvr>
                                    </p:animEffect>
                                    <p:anim calcmode="lin" valueType="num">
                                      <p:cBhvr>
                                        <p:cTn id="59"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16388">
                                            <p:txEl>
                                              <p:pRg st="0" end="0"/>
                                            </p:txEl>
                                          </p:spTgt>
                                        </p:tgtEl>
                                        <p:attrNameLst>
                                          <p:attrName>style.visibility</p:attrName>
                                        </p:attrNameLst>
                                      </p:cBhvr>
                                      <p:to>
                                        <p:strVal val="visible"/>
                                      </p:to>
                                    </p:set>
                                    <p:animEffect transition="in" filter="fade">
                                      <p:cBhvr>
                                        <p:cTn id="64" dur="1000"/>
                                        <p:tgtEl>
                                          <p:spTgt spid="16388">
                                            <p:txEl>
                                              <p:pRg st="0" end="0"/>
                                            </p:txEl>
                                          </p:spTgt>
                                        </p:tgtEl>
                                      </p:cBhvr>
                                    </p:animEffect>
                                    <p:anim calcmode="lin" valueType="num">
                                      <p:cBhvr>
                                        <p:cTn id="65" dur="1000" fill="hold"/>
                                        <p:tgtEl>
                                          <p:spTgt spid="16388">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16388">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16388">
                                            <p:txEl>
                                              <p:pRg st="1" end="1"/>
                                            </p:txEl>
                                          </p:spTgt>
                                        </p:tgtEl>
                                        <p:attrNameLst>
                                          <p:attrName>style.visibility</p:attrName>
                                        </p:attrNameLst>
                                      </p:cBhvr>
                                      <p:to>
                                        <p:strVal val="visible"/>
                                      </p:to>
                                    </p:set>
                                    <p:animEffect transition="in" filter="fade">
                                      <p:cBhvr>
                                        <p:cTn id="70" dur="1000"/>
                                        <p:tgtEl>
                                          <p:spTgt spid="16388">
                                            <p:txEl>
                                              <p:pRg st="1" end="1"/>
                                            </p:txEl>
                                          </p:spTgt>
                                        </p:tgtEl>
                                      </p:cBhvr>
                                    </p:animEffect>
                                    <p:anim calcmode="lin" valueType="num">
                                      <p:cBhvr>
                                        <p:cTn id="71" dur="1000" fill="hold"/>
                                        <p:tgtEl>
                                          <p:spTgt spid="16388">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16388">
                                            <p:txEl>
                                              <p:pRg st="1" end="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16388">
                                            <p:txEl>
                                              <p:pRg st="2" end="2"/>
                                            </p:txEl>
                                          </p:spTgt>
                                        </p:tgtEl>
                                        <p:attrNameLst>
                                          <p:attrName>style.visibility</p:attrName>
                                        </p:attrNameLst>
                                      </p:cBhvr>
                                      <p:to>
                                        <p:strVal val="visible"/>
                                      </p:to>
                                    </p:set>
                                    <p:animEffect transition="in" filter="fade">
                                      <p:cBhvr>
                                        <p:cTn id="76" dur="1000"/>
                                        <p:tgtEl>
                                          <p:spTgt spid="16388">
                                            <p:txEl>
                                              <p:pRg st="2" end="2"/>
                                            </p:txEl>
                                          </p:spTgt>
                                        </p:tgtEl>
                                      </p:cBhvr>
                                    </p:animEffect>
                                    <p:anim calcmode="lin" valueType="num">
                                      <p:cBhvr>
                                        <p:cTn id="77" dur="1000" fill="hold"/>
                                        <p:tgtEl>
                                          <p:spTgt spid="16388">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16388">
                                            <p:txEl>
                                              <p:pRg st="2" end="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16388">
                                            <p:txEl>
                                              <p:pRg st="3" end="3"/>
                                            </p:txEl>
                                          </p:spTgt>
                                        </p:tgtEl>
                                        <p:attrNameLst>
                                          <p:attrName>style.visibility</p:attrName>
                                        </p:attrNameLst>
                                      </p:cBhvr>
                                      <p:to>
                                        <p:strVal val="visible"/>
                                      </p:to>
                                    </p:set>
                                    <p:animEffect transition="in" filter="fade">
                                      <p:cBhvr>
                                        <p:cTn id="82" dur="1000"/>
                                        <p:tgtEl>
                                          <p:spTgt spid="16388">
                                            <p:txEl>
                                              <p:pRg st="3" end="3"/>
                                            </p:txEl>
                                          </p:spTgt>
                                        </p:tgtEl>
                                      </p:cBhvr>
                                    </p:animEffect>
                                    <p:anim calcmode="lin" valueType="num">
                                      <p:cBhvr>
                                        <p:cTn id="83" dur="1000" fill="hold"/>
                                        <p:tgtEl>
                                          <p:spTgt spid="16388">
                                            <p:txEl>
                                              <p:pRg st="3" end="3"/>
                                            </p:txEl>
                                          </p:spTgt>
                                        </p:tgtEl>
                                        <p:attrNameLst>
                                          <p:attrName>ppt_x</p:attrName>
                                        </p:attrNameLst>
                                      </p:cBhvr>
                                      <p:tavLst>
                                        <p:tav tm="0">
                                          <p:val>
                                            <p:strVal val="#ppt_x"/>
                                          </p:val>
                                        </p:tav>
                                        <p:tav tm="100000">
                                          <p:val>
                                            <p:strVal val="#ppt_x"/>
                                          </p:val>
                                        </p:tav>
                                      </p:tavLst>
                                    </p:anim>
                                    <p:anim calcmode="lin" valueType="num">
                                      <p:cBhvr>
                                        <p:cTn id="84" dur="1000" fill="hold"/>
                                        <p:tgtEl>
                                          <p:spTgt spid="16388">
                                            <p:txEl>
                                              <p:pRg st="3" end="3"/>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16388">
                                            <p:txEl>
                                              <p:pRg st="4" end="4"/>
                                            </p:txEl>
                                          </p:spTgt>
                                        </p:tgtEl>
                                        <p:attrNameLst>
                                          <p:attrName>style.visibility</p:attrName>
                                        </p:attrNameLst>
                                      </p:cBhvr>
                                      <p:to>
                                        <p:strVal val="visible"/>
                                      </p:to>
                                    </p:set>
                                    <p:animEffect transition="in" filter="fade">
                                      <p:cBhvr>
                                        <p:cTn id="88" dur="1000"/>
                                        <p:tgtEl>
                                          <p:spTgt spid="16388">
                                            <p:txEl>
                                              <p:pRg st="4" end="4"/>
                                            </p:txEl>
                                          </p:spTgt>
                                        </p:tgtEl>
                                      </p:cBhvr>
                                    </p:animEffect>
                                    <p:anim calcmode="lin" valueType="num">
                                      <p:cBhvr>
                                        <p:cTn id="89" dur="1000" fill="hold"/>
                                        <p:tgtEl>
                                          <p:spTgt spid="16388">
                                            <p:txEl>
                                              <p:pRg st="4" end="4"/>
                                            </p:txEl>
                                          </p:spTgt>
                                        </p:tgtEl>
                                        <p:attrNameLst>
                                          <p:attrName>ppt_x</p:attrName>
                                        </p:attrNameLst>
                                      </p:cBhvr>
                                      <p:tavLst>
                                        <p:tav tm="0">
                                          <p:val>
                                            <p:strVal val="#ppt_x"/>
                                          </p:val>
                                        </p:tav>
                                        <p:tav tm="100000">
                                          <p:val>
                                            <p:strVal val="#ppt_x"/>
                                          </p:val>
                                        </p:tav>
                                      </p:tavLst>
                                    </p:anim>
                                    <p:anim calcmode="lin" valueType="num">
                                      <p:cBhvr>
                                        <p:cTn id="90" dur="1000" fill="hold"/>
                                        <p:tgtEl>
                                          <p:spTgt spid="16388">
                                            <p:txEl>
                                              <p:pRg st="4" end="4"/>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16388">
                                            <p:txEl>
                                              <p:pRg st="5" end="5"/>
                                            </p:txEl>
                                          </p:spTgt>
                                        </p:tgtEl>
                                        <p:attrNameLst>
                                          <p:attrName>style.visibility</p:attrName>
                                        </p:attrNameLst>
                                      </p:cBhvr>
                                      <p:to>
                                        <p:strVal val="visible"/>
                                      </p:to>
                                    </p:set>
                                    <p:animEffect transition="in" filter="fade">
                                      <p:cBhvr>
                                        <p:cTn id="94" dur="1000"/>
                                        <p:tgtEl>
                                          <p:spTgt spid="16388">
                                            <p:txEl>
                                              <p:pRg st="5" end="5"/>
                                            </p:txEl>
                                          </p:spTgt>
                                        </p:tgtEl>
                                      </p:cBhvr>
                                    </p:animEffect>
                                    <p:anim calcmode="lin" valueType="num">
                                      <p:cBhvr>
                                        <p:cTn id="95" dur="1000" fill="hold"/>
                                        <p:tgtEl>
                                          <p:spTgt spid="16388">
                                            <p:txEl>
                                              <p:pRg st="5" end="5"/>
                                            </p:txEl>
                                          </p:spTgt>
                                        </p:tgtEl>
                                        <p:attrNameLst>
                                          <p:attrName>ppt_x</p:attrName>
                                        </p:attrNameLst>
                                      </p:cBhvr>
                                      <p:tavLst>
                                        <p:tav tm="0">
                                          <p:val>
                                            <p:strVal val="#ppt_x"/>
                                          </p:val>
                                        </p:tav>
                                        <p:tav tm="100000">
                                          <p:val>
                                            <p:strVal val="#ppt_x"/>
                                          </p:val>
                                        </p:tav>
                                      </p:tavLst>
                                    </p:anim>
                                    <p:anim calcmode="lin" valueType="num">
                                      <p:cBhvr>
                                        <p:cTn id="96" dur="1000" fill="hold"/>
                                        <p:tgtEl>
                                          <p:spTgt spid="16388">
                                            <p:txEl>
                                              <p:pRg st="5" end="5"/>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16388">
                                            <p:txEl>
                                              <p:pRg st="6" end="6"/>
                                            </p:txEl>
                                          </p:spTgt>
                                        </p:tgtEl>
                                        <p:attrNameLst>
                                          <p:attrName>style.visibility</p:attrName>
                                        </p:attrNameLst>
                                      </p:cBhvr>
                                      <p:to>
                                        <p:strVal val="visible"/>
                                      </p:to>
                                    </p:set>
                                    <p:animEffect transition="in" filter="fade">
                                      <p:cBhvr>
                                        <p:cTn id="100" dur="1000"/>
                                        <p:tgtEl>
                                          <p:spTgt spid="16388">
                                            <p:txEl>
                                              <p:pRg st="6" end="6"/>
                                            </p:txEl>
                                          </p:spTgt>
                                        </p:tgtEl>
                                      </p:cBhvr>
                                    </p:animEffect>
                                    <p:anim calcmode="lin" valueType="num">
                                      <p:cBhvr>
                                        <p:cTn id="101" dur="1000" fill="hold"/>
                                        <p:tgtEl>
                                          <p:spTgt spid="16388">
                                            <p:txEl>
                                              <p:pRg st="6" end="6"/>
                                            </p:txEl>
                                          </p:spTgt>
                                        </p:tgtEl>
                                        <p:attrNameLst>
                                          <p:attrName>ppt_x</p:attrName>
                                        </p:attrNameLst>
                                      </p:cBhvr>
                                      <p:tavLst>
                                        <p:tav tm="0">
                                          <p:val>
                                            <p:strVal val="#ppt_x"/>
                                          </p:val>
                                        </p:tav>
                                        <p:tav tm="100000">
                                          <p:val>
                                            <p:strVal val="#ppt_x"/>
                                          </p:val>
                                        </p:tav>
                                      </p:tavLst>
                                    </p:anim>
                                    <p:anim calcmode="lin" valueType="num">
                                      <p:cBhvr>
                                        <p:cTn id="102" dur="1000" fill="hold"/>
                                        <p:tgtEl>
                                          <p:spTgt spid="1638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P spid="16388"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76225" y="406400"/>
            <a:ext cx="8591550" cy="889001"/>
          </a:xfrm>
        </p:spPr>
        <p:txBody>
          <a:bodyPr/>
          <a:lstStyle/>
          <a:p>
            <a:pPr algn="ctr"/>
            <a:r>
              <a:rPr lang="en-US" sz="4000" dirty="0">
                <a:solidFill>
                  <a:srgbClr val="65281B"/>
                </a:solidFill>
              </a:rPr>
              <a:t>American Youth &amp; Dating Violence</a:t>
            </a:r>
          </a:p>
        </p:txBody>
      </p:sp>
      <p:sp>
        <p:nvSpPr>
          <p:cNvPr id="13315" name="Rectangle 3"/>
          <p:cNvSpPr>
            <a:spLocks noGrp="1" noChangeArrowheads="1"/>
          </p:cNvSpPr>
          <p:nvPr>
            <p:ph idx="4294967295"/>
          </p:nvPr>
        </p:nvSpPr>
        <p:spPr>
          <a:xfrm>
            <a:off x="457200" y="1689100"/>
            <a:ext cx="8229600" cy="4864100"/>
          </a:xfrm>
          <a:prstGeom prst="rect">
            <a:avLst/>
          </a:prstGeom>
        </p:spPr>
        <p:txBody>
          <a:bodyPr>
            <a:noAutofit/>
          </a:bodyPr>
          <a:lstStyle/>
          <a:p>
            <a:pPr>
              <a:lnSpc>
                <a:spcPct val="90000"/>
              </a:lnSpc>
            </a:pPr>
            <a:r>
              <a:rPr lang="en-US" sz="3000" dirty="0" smtClean="0"/>
              <a:t>Prevalence high </a:t>
            </a:r>
            <a:r>
              <a:rPr lang="en-US" sz="3000" dirty="0"/>
              <a:t>among American youth</a:t>
            </a:r>
            <a:r>
              <a:rPr lang="en-US" sz="3000" dirty="0" smtClean="0"/>
              <a:t> </a:t>
            </a:r>
          </a:p>
          <a:p>
            <a:pPr>
              <a:lnSpc>
                <a:spcPct val="90000"/>
              </a:lnSpc>
              <a:buNone/>
            </a:pPr>
            <a:endParaRPr lang="en-US" sz="3000" dirty="0" smtClean="0"/>
          </a:p>
          <a:p>
            <a:pPr>
              <a:lnSpc>
                <a:spcPct val="90000"/>
              </a:lnSpc>
            </a:pPr>
            <a:r>
              <a:rPr lang="en-US" sz="3000" dirty="0"/>
              <a:t>Youth Risk Behavior Survey (YRBS) estimate prevalence rates of victimization at approximately 10% (Eaton et al., 2006; Eaton et al, 2007; Howard et al., 2007</a:t>
            </a:r>
            <a:r>
              <a:rPr lang="en-US" sz="3000" dirty="0" smtClean="0"/>
              <a:t>)</a:t>
            </a:r>
          </a:p>
          <a:p>
            <a:pPr>
              <a:lnSpc>
                <a:spcPct val="90000"/>
              </a:lnSpc>
              <a:buNone/>
            </a:pPr>
            <a:endParaRPr lang="en-US" sz="3000" dirty="0" smtClean="0"/>
          </a:p>
          <a:p>
            <a:pPr>
              <a:lnSpc>
                <a:spcPct val="90000"/>
              </a:lnSpc>
            </a:pPr>
            <a:r>
              <a:rPr lang="en-US" sz="3000" dirty="0"/>
              <a:t>Community-based assessments have found prevalence rates for perpetration and victimization as high as </a:t>
            </a:r>
            <a:r>
              <a:rPr lang="en-US" sz="3000" dirty="0" smtClean="0"/>
              <a:t>18-</a:t>
            </a:r>
            <a:r>
              <a:rPr lang="en-US" sz="3000" dirty="0"/>
              <a:t>67% </a:t>
            </a:r>
            <a:r>
              <a:rPr lang="en-US" sz="3000" dirty="0" smtClean="0"/>
              <a:t>(Rothman et al., 2010; </a:t>
            </a:r>
            <a:r>
              <a:rPr lang="en-US" sz="3000" dirty="0"/>
              <a:t>West &amp; Rose, 2000)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76225" y="406400"/>
            <a:ext cx="8591550" cy="889001"/>
          </a:xfrm>
        </p:spPr>
        <p:txBody>
          <a:bodyPr>
            <a:normAutofit fontScale="90000"/>
          </a:bodyPr>
          <a:lstStyle/>
          <a:p>
            <a:pPr algn="ctr">
              <a:lnSpc>
                <a:spcPct val="100000"/>
              </a:lnSpc>
            </a:pPr>
            <a:r>
              <a:rPr lang="en-US" sz="4000" dirty="0">
                <a:solidFill>
                  <a:srgbClr val="65281B"/>
                </a:solidFill>
              </a:rPr>
              <a:t>Sexual Minority Youth &amp; Dating Violence</a:t>
            </a:r>
          </a:p>
        </p:txBody>
      </p:sp>
      <p:sp>
        <p:nvSpPr>
          <p:cNvPr id="22531" name="Rectangle 3"/>
          <p:cNvSpPr>
            <a:spLocks noGrp="1" noChangeArrowheads="1"/>
          </p:cNvSpPr>
          <p:nvPr>
            <p:ph idx="4294967295"/>
          </p:nvPr>
        </p:nvSpPr>
        <p:spPr>
          <a:xfrm>
            <a:off x="228600" y="1612900"/>
            <a:ext cx="8610600" cy="5041900"/>
          </a:xfrm>
          <a:prstGeom prst="rect">
            <a:avLst/>
          </a:prstGeom>
        </p:spPr>
        <p:txBody>
          <a:bodyPr>
            <a:noAutofit/>
          </a:bodyPr>
          <a:lstStyle/>
          <a:p>
            <a:r>
              <a:rPr lang="en-US" sz="2800" dirty="0" smtClean="0"/>
              <a:t>Massachusetts </a:t>
            </a:r>
            <a:r>
              <a:rPr lang="en-US" sz="2800" dirty="0" smtClean="0"/>
              <a:t>YRBS (35% vs. 8%) (Mass Department of Education, 2006</a:t>
            </a:r>
            <a:r>
              <a:rPr lang="en-US" sz="2800" dirty="0" smtClean="0"/>
              <a:t>)</a:t>
            </a:r>
          </a:p>
          <a:p>
            <a:r>
              <a:rPr lang="en-US" sz="2800" dirty="0" smtClean="0"/>
              <a:t>National Longitudinal Study of Adolescent Health (NLSAH), nearly 25% (</a:t>
            </a:r>
            <a:r>
              <a:rPr lang="en-US" sz="2800" dirty="0" err="1" smtClean="0"/>
              <a:t>Halpern</a:t>
            </a:r>
            <a:r>
              <a:rPr lang="en-US" sz="2800" dirty="0" smtClean="0"/>
              <a:t> and colleagues, 2004) </a:t>
            </a:r>
          </a:p>
          <a:p>
            <a:r>
              <a:rPr lang="en-US" sz="2800" dirty="0" smtClean="0"/>
              <a:t>NYC YRBS, youth who identified as having both same and opposite sex partners were more likely to have experienced past year dating violence and forced sex that those reporting only opposite sex partners (</a:t>
            </a:r>
            <a:r>
              <a:rPr lang="en-US" sz="2800" dirty="0" err="1" smtClean="0"/>
              <a:t>Pathela</a:t>
            </a:r>
            <a:r>
              <a:rPr lang="en-US" sz="2800" dirty="0" smtClean="0"/>
              <a:t> &amp; </a:t>
            </a:r>
            <a:r>
              <a:rPr lang="en-US" sz="2800" dirty="0" err="1" smtClean="0"/>
              <a:t>Schillinger</a:t>
            </a:r>
            <a:r>
              <a:rPr lang="en-US" sz="2800" dirty="0" smtClean="0"/>
              <a:t>, 2010)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lgn="ctr"/>
            <a:r>
              <a:rPr lang="en-US" sz="4000" dirty="0">
                <a:solidFill>
                  <a:srgbClr val="65281B"/>
                </a:solidFill>
              </a:rPr>
              <a:t>Sexual Minority Youth &amp; Dating Violence</a:t>
            </a:r>
          </a:p>
        </p:txBody>
      </p:sp>
      <p:sp>
        <p:nvSpPr>
          <p:cNvPr id="20483" name="Rectangle 3"/>
          <p:cNvSpPr>
            <a:spLocks noGrp="1" noChangeArrowheads="1"/>
          </p:cNvSpPr>
          <p:nvPr>
            <p:ph idx="4294967295"/>
          </p:nvPr>
        </p:nvSpPr>
        <p:spPr>
          <a:xfrm>
            <a:off x="457200" y="1676400"/>
            <a:ext cx="8229600" cy="4953000"/>
          </a:xfrm>
          <a:prstGeom prst="rect">
            <a:avLst/>
          </a:prstGeom>
        </p:spPr>
        <p:txBody>
          <a:bodyPr>
            <a:noAutofit/>
          </a:bodyPr>
          <a:lstStyle/>
          <a:p>
            <a:r>
              <a:rPr lang="en-US" sz="3200" dirty="0" smtClean="0"/>
              <a:t>Results of an community-based assessment of sexual minority youth, aged 13 – 22 indicated that:</a:t>
            </a:r>
          </a:p>
          <a:p>
            <a:pPr lvl="1"/>
            <a:r>
              <a:rPr lang="en-US" sz="3000" dirty="0" smtClean="0"/>
              <a:t>45% of the gay male youth</a:t>
            </a:r>
          </a:p>
          <a:p>
            <a:pPr lvl="1"/>
            <a:r>
              <a:rPr lang="en-US" sz="3000" dirty="0" smtClean="0"/>
              <a:t>57% of bisexual male youth</a:t>
            </a:r>
          </a:p>
          <a:p>
            <a:pPr lvl="1"/>
            <a:r>
              <a:rPr lang="en-US" sz="3000" dirty="0" smtClean="0"/>
              <a:t>44% of lesbian youth, and </a:t>
            </a:r>
          </a:p>
          <a:p>
            <a:pPr lvl="1"/>
            <a:r>
              <a:rPr lang="en-US" sz="3000" dirty="0" smtClean="0"/>
              <a:t>38% of bisexual female youth</a:t>
            </a:r>
            <a:r>
              <a:rPr lang="en-US" sz="3200" dirty="0" smtClean="0"/>
              <a:t> </a:t>
            </a:r>
          </a:p>
          <a:p>
            <a:pPr>
              <a:buNone/>
            </a:pPr>
            <a:r>
              <a:rPr lang="en-US" sz="3200" dirty="0" smtClean="0"/>
              <a:t>	surveyed had experienced such abuse (</a:t>
            </a:r>
            <a:r>
              <a:rPr lang="en-US" sz="3200" dirty="0" err="1" smtClean="0"/>
              <a:t>Freedner</a:t>
            </a:r>
            <a:r>
              <a:rPr lang="en-US" sz="3200" dirty="0" smtClean="0"/>
              <a:t> et al, 2002)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6225" y="228601"/>
            <a:ext cx="8591550" cy="1066800"/>
          </a:xfrm>
        </p:spPr>
        <p:txBody>
          <a:bodyPr/>
          <a:lstStyle/>
          <a:p>
            <a:pPr algn="ctr"/>
            <a:r>
              <a:rPr lang="en-US" sz="3600" dirty="0" smtClean="0">
                <a:solidFill>
                  <a:schemeClr val="accent1">
                    <a:lumMod val="75000"/>
                  </a:schemeClr>
                </a:solidFill>
              </a:rPr>
              <a:t>Dating Violence Has Been Linked To…</a:t>
            </a:r>
            <a:endParaRPr lang="en-US" sz="3600" dirty="0">
              <a:solidFill>
                <a:schemeClr val="accent1">
                  <a:lumMod val="75000"/>
                </a:schemeClr>
              </a:solidFill>
            </a:endParaRPr>
          </a:p>
        </p:txBody>
      </p:sp>
      <p:sp>
        <p:nvSpPr>
          <p:cNvPr id="16387" name="Rectangle 3"/>
          <p:cNvSpPr>
            <a:spLocks noGrp="1" noChangeArrowheads="1"/>
          </p:cNvSpPr>
          <p:nvPr>
            <p:ph sz="quarter" idx="13"/>
          </p:nvPr>
        </p:nvSpPr>
        <p:spPr>
          <a:xfrm>
            <a:off x="457200" y="1600200"/>
            <a:ext cx="4040188" cy="4530725"/>
          </a:xfrm>
        </p:spPr>
        <p:txBody>
          <a:bodyPr>
            <a:normAutofit/>
          </a:bodyPr>
          <a:lstStyle/>
          <a:p>
            <a:pPr>
              <a:lnSpc>
                <a:spcPct val="90000"/>
              </a:lnSpc>
            </a:pPr>
            <a:r>
              <a:rPr lang="en-US" sz="2600" dirty="0" smtClean="0"/>
              <a:t>suicidal ideology</a:t>
            </a:r>
          </a:p>
          <a:p>
            <a:pPr marL="0" indent="0">
              <a:lnSpc>
                <a:spcPct val="90000"/>
              </a:lnSpc>
              <a:buNone/>
            </a:pPr>
            <a:endParaRPr lang="en-US" sz="2600" dirty="0" smtClean="0"/>
          </a:p>
          <a:p>
            <a:pPr>
              <a:lnSpc>
                <a:spcPct val="90000"/>
              </a:lnSpc>
            </a:pPr>
            <a:r>
              <a:rPr lang="en-US" sz="2600" dirty="0" smtClean="0"/>
              <a:t>increased depression</a:t>
            </a:r>
          </a:p>
          <a:p>
            <a:pPr marL="0" indent="0">
              <a:lnSpc>
                <a:spcPct val="90000"/>
              </a:lnSpc>
              <a:buNone/>
            </a:pPr>
            <a:endParaRPr lang="en-US" sz="2600" dirty="0" smtClean="0"/>
          </a:p>
          <a:p>
            <a:pPr>
              <a:lnSpc>
                <a:spcPct val="90000"/>
              </a:lnSpc>
            </a:pPr>
            <a:r>
              <a:rPr lang="en-US" sz="2600" dirty="0" smtClean="0"/>
              <a:t>poor educational outcomes</a:t>
            </a:r>
          </a:p>
          <a:p>
            <a:pPr marL="0" indent="0">
              <a:lnSpc>
                <a:spcPct val="90000"/>
              </a:lnSpc>
              <a:buNone/>
            </a:pPr>
            <a:endParaRPr lang="en-US" sz="2600" dirty="0" smtClean="0"/>
          </a:p>
          <a:p>
            <a:pPr>
              <a:lnSpc>
                <a:spcPct val="90000"/>
              </a:lnSpc>
            </a:pPr>
            <a:r>
              <a:rPr lang="en-US" sz="2600" dirty="0" smtClean="0"/>
              <a:t>emotional distress</a:t>
            </a:r>
          </a:p>
          <a:p>
            <a:pPr marL="0" indent="0">
              <a:lnSpc>
                <a:spcPct val="90000"/>
              </a:lnSpc>
              <a:buNone/>
            </a:pPr>
            <a:endParaRPr lang="en-US" sz="2600" dirty="0" smtClean="0"/>
          </a:p>
          <a:p>
            <a:pPr>
              <a:lnSpc>
                <a:spcPct val="90000"/>
              </a:lnSpc>
            </a:pPr>
            <a:r>
              <a:rPr lang="en-US" sz="2600" dirty="0" smtClean="0"/>
              <a:t>feelings of hopelessness</a:t>
            </a:r>
          </a:p>
        </p:txBody>
      </p:sp>
      <p:sp>
        <p:nvSpPr>
          <p:cNvPr id="16388" name="Rectangle 4"/>
          <p:cNvSpPr>
            <a:spLocks noGrp="1" noChangeArrowheads="1"/>
          </p:cNvSpPr>
          <p:nvPr>
            <p:ph sz="quarter" idx="14"/>
          </p:nvPr>
        </p:nvSpPr>
        <p:spPr>
          <a:xfrm>
            <a:off x="4646613" y="1600200"/>
            <a:ext cx="4040187" cy="4530725"/>
          </a:xfrm>
        </p:spPr>
        <p:txBody>
          <a:bodyPr>
            <a:normAutofit lnSpcReduction="10000"/>
          </a:bodyPr>
          <a:lstStyle/>
          <a:p>
            <a:pPr>
              <a:lnSpc>
                <a:spcPct val="90000"/>
              </a:lnSpc>
            </a:pPr>
            <a:r>
              <a:rPr lang="en-US" sz="2600" dirty="0" smtClean="0"/>
              <a:t>substance abuse problems</a:t>
            </a:r>
          </a:p>
          <a:p>
            <a:pPr marL="0" indent="0">
              <a:lnSpc>
                <a:spcPct val="90000"/>
              </a:lnSpc>
              <a:buNone/>
            </a:pPr>
            <a:endParaRPr lang="en-US" sz="2600" dirty="0" smtClean="0"/>
          </a:p>
          <a:p>
            <a:pPr>
              <a:lnSpc>
                <a:spcPct val="90000"/>
              </a:lnSpc>
            </a:pPr>
            <a:r>
              <a:rPr lang="en-US" sz="2600" dirty="0" smtClean="0"/>
              <a:t>eating disorders</a:t>
            </a:r>
          </a:p>
          <a:p>
            <a:pPr marL="0" indent="0">
              <a:lnSpc>
                <a:spcPct val="90000"/>
              </a:lnSpc>
              <a:buNone/>
            </a:pPr>
            <a:endParaRPr lang="en-US" sz="2600" dirty="0" smtClean="0"/>
          </a:p>
          <a:p>
            <a:pPr>
              <a:lnSpc>
                <a:spcPct val="90000"/>
              </a:lnSpc>
            </a:pPr>
            <a:r>
              <a:rPr lang="en-US" sz="2600" dirty="0" smtClean="0"/>
              <a:t>sleep disturbances</a:t>
            </a:r>
          </a:p>
          <a:p>
            <a:pPr marL="0" indent="0">
              <a:lnSpc>
                <a:spcPct val="90000"/>
              </a:lnSpc>
              <a:buNone/>
            </a:pPr>
            <a:endParaRPr lang="en-US" sz="2600" dirty="0" smtClean="0"/>
          </a:p>
          <a:p>
            <a:pPr>
              <a:lnSpc>
                <a:spcPct val="90000"/>
              </a:lnSpc>
            </a:pPr>
            <a:r>
              <a:rPr lang="en-US" sz="2600" dirty="0" smtClean="0"/>
              <a:t>sexually transmitted infections</a:t>
            </a:r>
          </a:p>
          <a:p>
            <a:pPr marL="0" indent="0">
              <a:lnSpc>
                <a:spcPct val="90000"/>
              </a:lnSpc>
              <a:buNone/>
            </a:pPr>
            <a:endParaRPr lang="en-US" sz="2600" dirty="0" smtClean="0"/>
          </a:p>
          <a:p>
            <a:pPr>
              <a:lnSpc>
                <a:spcPct val="90000"/>
              </a:lnSpc>
            </a:pPr>
            <a:r>
              <a:rPr lang="en-US" sz="2600" dirty="0" smtClean="0"/>
              <a:t>unplanned pregnancies</a:t>
            </a:r>
            <a:endParaRPr lang="en-US" sz="26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800" decel="100000"/>
                                        <p:tgtEl>
                                          <p:spTgt spid="16386"/>
                                        </p:tgtEl>
                                      </p:cBhvr>
                                    </p:animEffect>
                                    <p:anim calcmode="lin" valueType="num">
                                      <p:cBhvr>
                                        <p:cTn id="8" dur="800" decel="100000" fill="hold"/>
                                        <p:tgtEl>
                                          <p:spTgt spid="16386"/>
                                        </p:tgtEl>
                                        <p:attrNameLst>
                                          <p:attrName>style.rotation</p:attrName>
                                        </p:attrNameLst>
                                      </p:cBhvr>
                                      <p:tavLst>
                                        <p:tav tm="0">
                                          <p:val>
                                            <p:fltVal val="-90"/>
                                          </p:val>
                                        </p:tav>
                                        <p:tav tm="100000">
                                          <p:val>
                                            <p:fltVal val="0"/>
                                          </p:val>
                                        </p:tav>
                                      </p:tavLst>
                                    </p:anim>
                                    <p:anim calcmode="lin" valueType="num">
                                      <p:cBhvr>
                                        <p:cTn id="9" dur="800" decel="100000" fill="hold"/>
                                        <p:tgtEl>
                                          <p:spTgt spid="16386"/>
                                        </p:tgtEl>
                                        <p:attrNameLst>
                                          <p:attrName>ppt_x</p:attrName>
                                        </p:attrNameLst>
                                      </p:cBhvr>
                                      <p:tavLst>
                                        <p:tav tm="0">
                                          <p:val>
                                            <p:strVal val="#ppt_x+0.4"/>
                                          </p:val>
                                        </p:tav>
                                        <p:tav tm="100000">
                                          <p:val>
                                            <p:strVal val="#ppt_x-0.05"/>
                                          </p:val>
                                        </p:tav>
                                      </p:tavLst>
                                    </p:anim>
                                    <p:anim calcmode="lin" valueType="num">
                                      <p:cBhvr>
                                        <p:cTn id="10" dur="800" decel="100000" fill="hold"/>
                                        <p:tgtEl>
                                          <p:spTgt spid="163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6"/>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2" presetClass="entr" presetSubtype="4" fill="hold" grpId="1" nodeType="afterEffect">
                                  <p:stCondLst>
                                    <p:cond delay="0"/>
                                  </p:stCondLst>
                                  <p:childTnLst>
                                    <p:set>
                                      <p:cBhvr>
                                        <p:cTn id="15" dur="1" fill="hold">
                                          <p:stCondLst>
                                            <p:cond delay="0"/>
                                          </p:stCondLst>
                                        </p:cTn>
                                        <p:tgtEl>
                                          <p:spTgt spid="16387">
                                            <p:txEl>
                                              <p:pRg st="0" end="0"/>
                                            </p:txEl>
                                          </p:spTgt>
                                        </p:tgtEl>
                                        <p:attrNameLst>
                                          <p:attrName>style.visibility</p:attrName>
                                        </p:attrNameLst>
                                      </p:cBhvr>
                                      <p:to>
                                        <p:strVal val="visible"/>
                                      </p:to>
                                    </p:set>
                                    <p:animEffect transition="in" filter="slide(fromBottom)">
                                      <p:cBhvr>
                                        <p:cTn id="16" dur="1000"/>
                                        <p:tgtEl>
                                          <p:spTgt spid="16387">
                                            <p:txEl>
                                              <p:pRg st="0" end="0"/>
                                            </p:txEl>
                                          </p:spTgt>
                                        </p:tgtEl>
                                      </p:cBhvr>
                                    </p:animEffect>
                                  </p:childTnLst>
                                </p:cTn>
                              </p:par>
                            </p:childTnLst>
                          </p:cTn>
                        </p:par>
                        <p:par>
                          <p:cTn id="17" fill="hold">
                            <p:stCondLst>
                              <p:cond delay="2000"/>
                            </p:stCondLst>
                            <p:childTnLst>
                              <p:par>
                                <p:cTn id="18" presetID="12" presetClass="entr" presetSubtype="4" fill="hold" grpId="1" nodeType="afterEffect">
                                  <p:stCondLst>
                                    <p:cond delay="0"/>
                                  </p:stCondLst>
                                  <p:childTnLst>
                                    <p:set>
                                      <p:cBhvr>
                                        <p:cTn id="19" dur="1" fill="hold">
                                          <p:stCondLst>
                                            <p:cond delay="0"/>
                                          </p:stCondLst>
                                        </p:cTn>
                                        <p:tgtEl>
                                          <p:spTgt spid="16387">
                                            <p:txEl>
                                              <p:pRg st="2" end="2"/>
                                            </p:txEl>
                                          </p:spTgt>
                                        </p:tgtEl>
                                        <p:attrNameLst>
                                          <p:attrName>style.visibility</p:attrName>
                                        </p:attrNameLst>
                                      </p:cBhvr>
                                      <p:to>
                                        <p:strVal val="visible"/>
                                      </p:to>
                                    </p:set>
                                    <p:animEffect transition="in" filter="slide(fromBottom)">
                                      <p:cBhvr>
                                        <p:cTn id="20" dur="1000"/>
                                        <p:tgtEl>
                                          <p:spTgt spid="16387">
                                            <p:txEl>
                                              <p:pRg st="2" end="2"/>
                                            </p:txEl>
                                          </p:spTgt>
                                        </p:tgtEl>
                                      </p:cBhvr>
                                    </p:animEffect>
                                  </p:childTnLst>
                                </p:cTn>
                              </p:par>
                            </p:childTnLst>
                          </p:cTn>
                        </p:par>
                        <p:par>
                          <p:cTn id="21" fill="hold">
                            <p:stCondLst>
                              <p:cond delay="3000"/>
                            </p:stCondLst>
                            <p:childTnLst>
                              <p:par>
                                <p:cTn id="22" presetID="12" presetClass="entr" presetSubtype="4" fill="hold" grpId="1" nodeType="afterEffect">
                                  <p:stCondLst>
                                    <p:cond delay="0"/>
                                  </p:stCondLst>
                                  <p:childTnLst>
                                    <p:set>
                                      <p:cBhvr>
                                        <p:cTn id="23" dur="1" fill="hold">
                                          <p:stCondLst>
                                            <p:cond delay="0"/>
                                          </p:stCondLst>
                                        </p:cTn>
                                        <p:tgtEl>
                                          <p:spTgt spid="16387">
                                            <p:txEl>
                                              <p:pRg st="4" end="4"/>
                                            </p:txEl>
                                          </p:spTgt>
                                        </p:tgtEl>
                                        <p:attrNameLst>
                                          <p:attrName>style.visibility</p:attrName>
                                        </p:attrNameLst>
                                      </p:cBhvr>
                                      <p:to>
                                        <p:strVal val="visible"/>
                                      </p:to>
                                    </p:set>
                                    <p:animEffect transition="in" filter="slide(fromBottom)">
                                      <p:cBhvr>
                                        <p:cTn id="24" dur="1000"/>
                                        <p:tgtEl>
                                          <p:spTgt spid="16387">
                                            <p:txEl>
                                              <p:pRg st="4" end="4"/>
                                            </p:txEl>
                                          </p:spTgt>
                                        </p:tgtEl>
                                      </p:cBhvr>
                                    </p:animEffect>
                                  </p:childTnLst>
                                </p:cTn>
                              </p:par>
                            </p:childTnLst>
                          </p:cTn>
                        </p:par>
                        <p:par>
                          <p:cTn id="25" fill="hold">
                            <p:stCondLst>
                              <p:cond delay="4000"/>
                            </p:stCondLst>
                            <p:childTnLst>
                              <p:par>
                                <p:cTn id="26" presetID="12" presetClass="entr" presetSubtype="4" fill="hold" grpId="1" nodeType="afterEffect">
                                  <p:stCondLst>
                                    <p:cond delay="0"/>
                                  </p:stCondLst>
                                  <p:childTnLst>
                                    <p:set>
                                      <p:cBhvr>
                                        <p:cTn id="27" dur="1" fill="hold">
                                          <p:stCondLst>
                                            <p:cond delay="0"/>
                                          </p:stCondLst>
                                        </p:cTn>
                                        <p:tgtEl>
                                          <p:spTgt spid="16387">
                                            <p:txEl>
                                              <p:pRg st="6" end="6"/>
                                            </p:txEl>
                                          </p:spTgt>
                                        </p:tgtEl>
                                        <p:attrNameLst>
                                          <p:attrName>style.visibility</p:attrName>
                                        </p:attrNameLst>
                                      </p:cBhvr>
                                      <p:to>
                                        <p:strVal val="visible"/>
                                      </p:to>
                                    </p:set>
                                    <p:animEffect transition="in" filter="slide(fromBottom)">
                                      <p:cBhvr>
                                        <p:cTn id="28" dur="1000"/>
                                        <p:tgtEl>
                                          <p:spTgt spid="16387">
                                            <p:txEl>
                                              <p:pRg st="6" end="6"/>
                                            </p:txEl>
                                          </p:spTgt>
                                        </p:tgtEl>
                                      </p:cBhvr>
                                    </p:animEffect>
                                  </p:childTnLst>
                                </p:cTn>
                              </p:par>
                            </p:childTnLst>
                          </p:cTn>
                        </p:par>
                        <p:par>
                          <p:cTn id="29" fill="hold">
                            <p:stCondLst>
                              <p:cond delay="5000"/>
                            </p:stCondLst>
                            <p:childTnLst>
                              <p:par>
                                <p:cTn id="30" presetID="12" presetClass="entr" presetSubtype="4" fill="hold" grpId="1" nodeType="afterEffect">
                                  <p:stCondLst>
                                    <p:cond delay="0"/>
                                  </p:stCondLst>
                                  <p:childTnLst>
                                    <p:set>
                                      <p:cBhvr>
                                        <p:cTn id="31" dur="1" fill="hold">
                                          <p:stCondLst>
                                            <p:cond delay="0"/>
                                          </p:stCondLst>
                                        </p:cTn>
                                        <p:tgtEl>
                                          <p:spTgt spid="16387">
                                            <p:txEl>
                                              <p:pRg st="8" end="8"/>
                                            </p:txEl>
                                          </p:spTgt>
                                        </p:tgtEl>
                                        <p:attrNameLst>
                                          <p:attrName>style.visibility</p:attrName>
                                        </p:attrNameLst>
                                      </p:cBhvr>
                                      <p:to>
                                        <p:strVal val="visible"/>
                                      </p:to>
                                    </p:set>
                                    <p:animEffect transition="in" filter="slide(fromBottom)">
                                      <p:cBhvr>
                                        <p:cTn id="32" dur="1000"/>
                                        <p:tgtEl>
                                          <p:spTgt spid="16387">
                                            <p:txEl>
                                              <p:pRg st="8" end="8"/>
                                            </p:txEl>
                                          </p:spTgt>
                                        </p:tgtEl>
                                      </p:cBhvr>
                                    </p:animEffect>
                                  </p:childTnLst>
                                </p:cTn>
                              </p:par>
                            </p:childTnLst>
                          </p:cTn>
                        </p:par>
                        <p:par>
                          <p:cTn id="33" fill="hold">
                            <p:stCondLst>
                              <p:cond delay="6000"/>
                            </p:stCondLst>
                            <p:childTnLst>
                              <p:par>
                                <p:cTn id="34" presetID="12" presetClass="entr" presetSubtype="4" fill="hold" grpId="0" nodeType="afterEffect">
                                  <p:stCondLst>
                                    <p:cond delay="0"/>
                                  </p:stCondLst>
                                  <p:childTnLst>
                                    <p:set>
                                      <p:cBhvr>
                                        <p:cTn id="35" dur="1" fill="hold">
                                          <p:stCondLst>
                                            <p:cond delay="0"/>
                                          </p:stCondLst>
                                        </p:cTn>
                                        <p:tgtEl>
                                          <p:spTgt spid="16388">
                                            <p:txEl>
                                              <p:pRg st="0" end="0"/>
                                            </p:txEl>
                                          </p:spTgt>
                                        </p:tgtEl>
                                        <p:attrNameLst>
                                          <p:attrName>style.visibility</p:attrName>
                                        </p:attrNameLst>
                                      </p:cBhvr>
                                      <p:to>
                                        <p:strVal val="visible"/>
                                      </p:to>
                                    </p:set>
                                    <p:animEffect transition="in" filter="slide(fromBottom)">
                                      <p:cBhvr>
                                        <p:cTn id="36" dur="1000"/>
                                        <p:tgtEl>
                                          <p:spTgt spid="16388">
                                            <p:txEl>
                                              <p:pRg st="0" end="0"/>
                                            </p:txEl>
                                          </p:spTgt>
                                        </p:tgtEl>
                                      </p:cBhvr>
                                    </p:animEffect>
                                  </p:childTnLst>
                                </p:cTn>
                              </p:par>
                            </p:childTnLst>
                          </p:cTn>
                        </p:par>
                        <p:par>
                          <p:cTn id="37" fill="hold">
                            <p:stCondLst>
                              <p:cond delay="7000"/>
                            </p:stCondLst>
                            <p:childTnLst>
                              <p:par>
                                <p:cTn id="38" presetID="12" presetClass="entr" presetSubtype="4" fill="hold" grpId="0" nodeType="afterEffect">
                                  <p:stCondLst>
                                    <p:cond delay="0"/>
                                  </p:stCondLst>
                                  <p:childTnLst>
                                    <p:set>
                                      <p:cBhvr>
                                        <p:cTn id="39" dur="1" fill="hold">
                                          <p:stCondLst>
                                            <p:cond delay="0"/>
                                          </p:stCondLst>
                                        </p:cTn>
                                        <p:tgtEl>
                                          <p:spTgt spid="16388">
                                            <p:txEl>
                                              <p:pRg st="2" end="2"/>
                                            </p:txEl>
                                          </p:spTgt>
                                        </p:tgtEl>
                                        <p:attrNameLst>
                                          <p:attrName>style.visibility</p:attrName>
                                        </p:attrNameLst>
                                      </p:cBhvr>
                                      <p:to>
                                        <p:strVal val="visible"/>
                                      </p:to>
                                    </p:set>
                                    <p:animEffect transition="in" filter="slide(fromBottom)">
                                      <p:cBhvr>
                                        <p:cTn id="40" dur="1000"/>
                                        <p:tgtEl>
                                          <p:spTgt spid="16388">
                                            <p:txEl>
                                              <p:pRg st="2" end="2"/>
                                            </p:txEl>
                                          </p:spTgt>
                                        </p:tgtEl>
                                      </p:cBhvr>
                                    </p:animEffect>
                                  </p:childTnLst>
                                </p:cTn>
                              </p:par>
                            </p:childTnLst>
                          </p:cTn>
                        </p:par>
                        <p:par>
                          <p:cTn id="41" fill="hold">
                            <p:stCondLst>
                              <p:cond delay="8000"/>
                            </p:stCondLst>
                            <p:childTnLst>
                              <p:par>
                                <p:cTn id="42" presetID="12" presetClass="entr" presetSubtype="4" fill="hold" grpId="0" nodeType="afterEffect">
                                  <p:stCondLst>
                                    <p:cond delay="0"/>
                                  </p:stCondLst>
                                  <p:childTnLst>
                                    <p:set>
                                      <p:cBhvr>
                                        <p:cTn id="43" dur="1" fill="hold">
                                          <p:stCondLst>
                                            <p:cond delay="0"/>
                                          </p:stCondLst>
                                        </p:cTn>
                                        <p:tgtEl>
                                          <p:spTgt spid="16388">
                                            <p:txEl>
                                              <p:pRg st="4" end="4"/>
                                            </p:txEl>
                                          </p:spTgt>
                                        </p:tgtEl>
                                        <p:attrNameLst>
                                          <p:attrName>style.visibility</p:attrName>
                                        </p:attrNameLst>
                                      </p:cBhvr>
                                      <p:to>
                                        <p:strVal val="visible"/>
                                      </p:to>
                                    </p:set>
                                    <p:animEffect transition="in" filter="slide(fromBottom)">
                                      <p:cBhvr>
                                        <p:cTn id="44" dur="1000"/>
                                        <p:tgtEl>
                                          <p:spTgt spid="16388">
                                            <p:txEl>
                                              <p:pRg st="4" end="4"/>
                                            </p:txEl>
                                          </p:spTgt>
                                        </p:tgtEl>
                                      </p:cBhvr>
                                    </p:animEffect>
                                  </p:childTnLst>
                                </p:cTn>
                              </p:par>
                            </p:childTnLst>
                          </p:cTn>
                        </p:par>
                        <p:par>
                          <p:cTn id="45" fill="hold">
                            <p:stCondLst>
                              <p:cond delay="9000"/>
                            </p:stCondLst>
                            <p:childTnLst>
                              <p:par>
                                <p:cTn id="46" presetID="12" presetClass="entr" presetSubtype="4" fill="hold" grpId="0" nodeType="afterEffect">
                                  <p:stCondLst>
                                    <p:cond delay="0"/>
                                  </p:stCondLst>
                                  <p:childTnLst>
                                    <p:set>
                                      <p:cBhvr>
                                        <p:cTn id="47" dur="1" fill="hold">
                                          <p:stCondLst>
                                            <p:cond delay="0"/>
                                          </p:stCondLst>
                                        </p:cTn>
                                        <p:tgtEl>
                                          <p:spTgt spid="16388">
                                            <p:txEl>
                                              <p:pRg st="6" end="6"/>
                                            </p:txEl>
                                          </p:spTgt>
                                        </p:tgtEl>
                                        <p:attrNameLst>
                                          <p:attrName>style.visibility</p:attrName>
                                        </p:attrNameLst>
                                      </p:cBhvr>
                                      <p:to>
                                        <p:strVal val="visible"/>
                                      </p:to>
                                    </p:set>
                                    <p:animEffect transition="in" filter="slide(fromBottom)">
                                      <p:cBhvr>
                                        <p:cTn id="48" dur="1000"/>
                                        <p:tgtEl>
                                          <p:spTgt spid="16388">
                                            <p:txEl>
                                              <p:pRg st="6" end="6"/>
                                            </p:txEl>
                                          </p:spTgt>
                                        </p:tgtEl>
                                      </p:cBhvr>
                                    </p:animEffect>
                                  </p:childTnLst>
                                </p:cTn>
                              </p:par>
                            </p:childTnLst>
                          </p:cTn>
                        </p:par>
                        <p:par>
                          <p:cTn id="49" fill="hold">
                            <p:stCondLst>
                              <p:cond delay="10000"/>
                            </p:stCondLst>
                            <p:childTnLst>
                              <p:par>
                                <p:cTn id="50" presetID="12" presetClass="entr" presetSubtype="4" fill="hold" grpId="0" nodeType="afterEffect">
                                  <p:stCondLst>
                                    <p:cond delay="0"/>
                                  </p:stCondLst>
                                  <p:childTnLst>
                                    <p:set>
                                      <p:cBhvr>
                                        <p:cTn id="51" dur="1" fill="hold">
                                          <p:stCondLst>
                                            <p:cond delay="0"/>
                                          </p:stCondLst>
                                        </p:cTn>
                                        <p:tgtEl>
                                          <p:spTgt spid="16388">
                                            <p:txEl>
                                              <p:pRg st="8" end="8"/>
                                            </p:txEl>
                                          </p:spTgt>
                                        </p:tgtEl>
                                        <p:attrNameLst>
                                          <p:attrName>style.visibility</p:attrName>
                                        </p:attrNameLst>
                                      </p:cBhvr>
                                      <p:to>
                                        <p:strVal val="visible"/>
                                      </p:to>
                                    </p:set>
                                    <p:animEffect transition="in" filter="slide(fromBottom)">
                                      <p:cBhvr>
                                        <p:cTn id="52" dur="1000"/>
                                        <p:tgtEl>
                                          <p:spTgt spid="1638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1" build="p"/>
      <p:bldP spid="16388" grpId="0" build="p"/>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7.8|5|4.9|7.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1680</TotalTime>
  <Words>3622</Words>
  <Application>Microsoft Macintosh PowerPoint</Application>
  <PresentationFormat>On-screen Show (4:3)</PresentationFormat>
  <Paragraphs>274</Paragraphs>
  <Slides>43</Slides>
  <Notes>32</Notes>
  <HiddenSlides>0</HiddenSlides>
  <MMClips>0</MMClips>
  <ScaleCrop>false</ScaleCrop>
  <HeadingPairs>
    <vt:vector size="4" baseType="variant">
      <vt:variant>
        <vt:lpstr>Design Template</vt:lpstr>
      </vt:variant>
      <vt:variant>
        <vt:i4>1</vt:i4>
      </vt:variant>
      <vt:variant>
        <vt:lpstr>Slide Titles</vt:lpstr>
      </vt:variant>
      <vt:variant>
        <vt:i4>43</vt:i4>
      </vt:variant>
    </vt:vector>
  </HeadingPairs>
  <TitlesOfParts>
    <vt:vector size="44" baseType="lpstr">
      <vt:lpstr>Soho</vt:lpstr>
      <vt:lpstr>DATING violence AMONG SEXUAL MINORITY YOUTH</vt:lpstr>
      <vt:lpstr>Talk Objectives</vt:lpstr>
      <vt:lpstr>Intimate Partner Violence (IPV)/Dating Violence (DV)</vt:lpstr>
      <vt:lpstr>IPV Prevalence</vt:lpstr>
      <vt:lpstr>Victims of IPV Experience Increased…</vt:lpstr>
      <vt:lpstr>American Youth &amp; Dating Violence</vt:lpstr>
      <vt:lpstr>Sexual Minority Youth &amp; Dating Violence</vt:lpstr>
      <vt:lpstr>Sexual Minority Youth &amp; Dating Violence</vt:lpstr>
      <vt:lpstr>Dating Violence Has Been Linked To…</vt:lpstr>
      <vt:lpstr>Teen dating violence has been linked with…</vt:lpstr>
      <vt:lpstr>Sexual Minority Youth &amp; Dating Violence</vt:lpstr>
      <vt:lpstr>Sexual Minority Youth &amp; Dating Violence</vt:lpstr>
      <vt:lpstr>Objectives</vt:lpstr>
      <vt:lpstr>Objectives</vt:lpstr>
      <vt:lpstr>Sample</vt:lpstr>
      <vt:lpstr>Sample</vt:lpstr>
      <vt:lpstr>Focus Group Sample</vt:lpstr>
      <vt:lpstr>Perceived Same-Sex DV Prevalence</vt:lpstr>
      <vt:lpstr>Perceived Same-Sex DV Prevalence</vt:lpstr>
      <vt:lpstr>Prevalence Rates</vt:lpstr>
      <vt:lpstr>Prevalence Rates</vt:lpstr>
      <vt:lpstr>Reasons for Dating Violence</vt:lpstr>
      <vt:lpstr>Societal Homophobia</vt:lpstr>
      <vt:lpstr>Societal Homophobia</vt:lpstr>
      <vt:lpstr>Societal Homophobia</vt:lpstr>
      <vt:lpstr>Societal Homophobia</vt:lpstr>
      <vt:lpstr>Internalized Homophobia</vt:lpstr>
      <vt:lpstr>Internalized Homophobia</vt:lpstr>
      <vt:lpstr>Internalized Homophobia</vt:lpstr>
      <vt:lpstr>Negotiating socially prescribed gender roles</vt:lpstr>
      <vt:lpstr>Negotiating socially prescribed gender roles</vt:lpstr>
      <vt:lpstr>Assumed Female Connection</vt:lpstr>
      <vt:lpstr>Assumed Female Connection</vt:lpstr>
      <vt:lpstr>Other Relationship Issues</vt:lpstr>
      <vt:lpstr>Mental Health Consequences</vt:lpstr>
      <vt:lpstr>Conclusions</vt:lpstr>
      <vt:lpstr>Conclusions</vt:lpstr>
      <vt:lpstr>Implications</vt:lpstr>
      <vt:lpstr>Implications</vt:lpstr>
      <vt:lpstr>Implications</vt:lpstr>
      <vt:lpstr>Components of Culturally Specific Interventions</vt:lpstr>
      <vt:lpstr>How Interventions/Services May Be Culturally Competent</vt:lpstr>
      <vt:lpstr>Thank you for your time and attention</vt:lpstr>
    </vt:vector>
  </TitlesOfParts>
  <Company>University of Massachusetts Amherst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Issue of Dating Violence Among Sexual Minority Youth</dc:title>
  <dc:creator>Tameka Gillum</dc:creator>
  <cp:lastModifiedBy>Tameka Gillum</cp:lastModifiedBy>
  <cp:revision>35</cp:revision>
  <dcterms:created xsi:type="dcterms:W3CDTF">2015-01-07T18:55:30Z</dcterms:created>
  <dcterms:modified xsi:type="dcterms:W3CDTF">2015-01-07T20:13:15Z</dcterms:modified>
</cp:coreProperties>
</file>